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EB8"/>
    <a:srgbClr val="41B6E6"/>
    <a:srgbClr val="004AB8"/>
    <a:srgbClr val="00AD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8DBFBD-53A6-418E-BD56-C7331C45AE6C}" type="doc">
      <dgm:prSet loTypeId="urn:microsoft.com/office/officeart/2005/8/layout/pyramid3" loCatId="pyramid" qsTypeId="urn:microsoft.com/office/officeart/2005/8/quickstyle/3d2" qsCatId="3D" csTypeId="urn:microsoft.com/office/officeart/2005/8/colors/accent1_5" csCatId="accent1" phldr="1"/>
      <dgm:spPr/>
    </dgm:pt>
    <dgm:pt modelId="{189176A7-3C47-4270-AA2C-A54E51AC0038}">
      <dgm:prSet phldrT="[Text]" custT="1"/>
      <dgm:spPr>
        <a:xfrm rot="10800000">
          <a:off x="0" y="0"/>
          <a:ext cx="5486399" cy="400050"/>
        </a:xfrm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GB" sz="1400" dirty="0"/>
            <a:t>Patient flow: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GB" sz="1400" dirty="0"/>
            <a:t>13 papers</a:t>
          </a:r>
        </a:p>
      </dgm:t>
    </dgm:pt>
    <dgm:pt modelId="{772F4F52-48EA-422B-8EBE-E0B71AC8D1BB}" type="parTrans" cxnId="{AE9CEC38-5481-4C23-9743-A840BAB4AF6C}">
      <dgm:prSet/>
      <dgm:spPr/>
      <dgm:t>
        <a:bodyPr/>
        <a:lstStyle/>
        <a:p>
          <a:endParaRPr lang="en-GB" sz="6000">
            <a:solidFill>
              <a:schemeClr val="tx1"/>
            </a:solidFill>
          </a:endParaRPr>
        </a:p>
      </dgm:t>
    </dgm:pt>
    <dgm:pt modelId="{AB12629E-ECE0-4770-AA1F-4534B7176665}" type="sibTrans" cxnId="{AE9CEC38-5481-4C23-9743-A840BAB4AF6C}">
      <dgm:prSet/>
      <dgm:spPr/>
      <dgm:t>
        <a:bodyPr/>
        <a:lstStyle/>
        <a:p>
          <a:endParaRPr lang="en-GB" sz="6000">
            <a:solidFill>
              <a:schemeClr val="tx1"/>
            </a:solidFill>
          </a:endParaRPr>
        </a:p>
      </dgm:t>
    </dgm:pt>
    <dgm:pt modelId="{A7C84D01-FBCE-42C8-A079-CD8A4CF4C565}">
      <dgm:prSet phldrT="[Text]" custT="1"/>
      <dgm:spPr>
        <a:xfrm rot="10800000">
          <a:off x="342900" y="400050"/>
          <a:ext cx="4800600" cy="400050"/>
        </a:xfrm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GB" sz="1400" dirty="0"/>
            <a:t>Communication and Collaboration: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GB" sz="1400" dirty="0"/>
            <a:t>13 papers</a:t>
          </a:r>
        </a:p>
      </dgm:t>
    </dgm:pt>
    <dgm:pt modelId="{7CE0EB22-9E65-4EA4-B316-9CC79E8287BC}" type="parTrans" cxnId="{103199F2-1087-4FF0-A349-E08D43CD4F3F}">
      <dgm:prSet/>
      <dgm:spPr/>
      <dgm:t>
        <a:bodyPr/>
        <a:lstStyle/>
        <a:p>
          <a:endParaRPr lang="en-GB" sz="6000">
            <a:solidFill>
              <a:schemeClr val="tx1"/>
            </a:solidFill>
          </a:endParaRPr>
        </a:p>
      </dgm:t>
    </dgm:pt>
    <dgm:pt modelId="{5A022B98-32BD-42C7-AB33-DBCF5E2A0D2B}" type="sibTrans" cxnId="{103199F2-1087-4FF0-A349-E08D43CD4F3F}">
      <dgm:prSet/>
      <dgm:spPr/>
      <dgm:t>
        <a:bodyPr/>
        <a:lstStyle/>
        <a:p>
          <a:endParaRPr lang="en-GB" sz="6000">
            <a:solidFill>
              <a:schemeClr val="tx1"/>
            </a:solidFill>
          </a:endParaRPr>
        </a:p>
      </dgm:t>
    </dgm:pt>
    <dgm:pt modelId="{47FDAA80-237C-46B8-910F-DB21BBC9A3AC}">
      <dgm:prSet phldrT="[Text]" custT="1"/>
      <dgm:spPr>
        <a:xfrm rot="10800000">
          <a:off x="685800" y="800100"/>
          <a:ext cx="4114799" cy="400050"/>
        </a:xfrm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GB" sz="1400" dirty="0"/>
            <a:t>Demand: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GB" sz="1400" dirty="0"/>
            <a:t>13 papers</a:t>
          </a:r>
        </a:p>
      </dgm:t>
    </dgm:pt>
    <dgm:pt modelId="{3984E05E-A0AF-4509-9905-8CA3504F15BB}" type="parTrans" cxnId="{2A939BF2-7AE9-4E55-94C3-8DB11E1DBB36}">
      <dgm:prSet/>
      <dgm:spPr/>
      <dgm:t>
        <a:bodyPr/>
        <a:lstStyle/>
        <a:p>
          <a:endParaRPr lang="en-GB" sz="6000">
            <a:solidFill>
              <a:schemeClr val="tx1"/>
            </a:solidFill>
          </a:endParaRPr>
        </a:p>
      </dgm:t>
    </dgm:pt>
    <dgm:pt modelId="{B6BF155C-2A47-4596-878E-807CDB973A31}" type="sibTrans" cxnId="{2A939BF2-7AE9-4E55-94C3-8DB11E1DBB36}">
      <dgm:prSet/>
      <dgm:spPr/>
      <dgm:t>
        <a:bodyPr/>
        <a:lstStyle/>
        <a:p>
          <a:endParaRPr lang="en-GB" sz="6000">
            <a:solidFill>
              <a:schemeClr val="tx1"/>
            </a:solidFill>
          </a:endParaRPr>
        </a:p>
      </dgm:t>
    </dgm:pt>
    <dgm:pt modelId="{20C78914-6BD2-4B52-A6E8-7F9C3348BB3F}">
      <dgm:prSet phldrT="[Text]" custT="1"/>
      <dgm:spPr>
        <a:xfrm rot="10800000">
          <a:off x="2400300" y="2800349"/>
          <a:ext cx="685800" cy="400050"/>
        </a:xfrm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GB" sz="1400" dirty="0"/>
            <a:t>Staff Training: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GB" sz="1400" dirty="0"/>
            <a:t>3</a:t>
          </a:r>
        </a:p>
      </dgm:t>
    </dgm:pt>
    <dgm:pt modelId="{58200DCE-B4FC-4B87-A18E-4EF59089C5AC}" type="parTrans" cxnId="{1DCEBA61-8D00-49CD-90C2-B8126EA2F0C0}">
      <dgm:prSet/>
      <dgm:spPr/>
      <dgm:t>
        <a:bodyPr/>
        <a:lstStyle/>
        <a:p>
          <a:endParaRPr lang="en-GB" sz="6000">
            <a:solidFill>
              <a:schemeClr val="tx1"/>
            </a:solidFill>
          </a:endParaRPr>
        </a:p>
      </dgm:t>
    </dgm:pt>
    <dgm:pt modelId="{B208845E-C7C3-4939-8A2E-EE6C0E934C57}" type="sibTrans" cxnId="{1DCEBA61-8D00-49CD-90C2-B8126EA2F0C0}">
      <dgm:prSet/>
      <dgm:spPr/>
      <dgm:t>
        <a:bodyPr/>
        <a:lstStyle/>
        <a:p>
          <a:endParaRPr lang="en-GB" sz="6000">
            <a:solidFill>
              <a:schemeClr val="tx1"/>
            </a:solidFill>
          </a:endParaRPr>
        </a:p>
      </dgm:t>
    </dgm:pt>
    <dgm:pt modelId="{21B54988-B21A-4910-935D-3A427AE63889}">
      <dgm:prSet phldrT="[Text]" custT="1"/>
      <dgm:spPr>
        <a:xfrm rot="10800000">
          <a:off x="1028700" y="1200150"/>
          <a:ext cx="3429000" cy="400050"/>
        </a:xfrm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GB" sz="1400" dirty="0"/>
            <a:t>System / Bed Capacity: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GB" sz="1400" dirty="0"/>
            <a:t>12 papers</a:t>
          </a:r>
        </a:p>
      </dgm:t>
    </dgm:pt>
    <dgm:pt modelId="{0CE8CFA6-41D5-42BE-A93B-E47458CD7506}" type="parTrans" cxnId="{FA3D0352-5A3C-41C5-9B4F-2BF8CC43DCE0}">
      <dgm:prSet/>
      <dgm:spPr/>
      <dgm:t>
        <a:bodyPr/>
        <a:lstStyle/>
        <a:p>
          <a:endParaRPr lang="en-GB" sz="6000">
            <a:solidFill>
              <a:schemeClr val="tx1"/>
            </a:solidFill>
          </a:endParaRPr>
        </a:p>
      </dgm:t>
    </dgm:pt>
    <dgm:pt modelId="{8A80D7D8-519A-4575-B800-FF6A05DC8EF8}" type="sibTrans" cxnId="{FA3D0352-5A3C-41C5-9B4F-2BF8CC43DCE0}">
      <dgm:prSet/>
      <dgm:spPr/>
      <dgm:t>
        <a:bodyPr/>
        <a:lstStyle/>
        <a:p>
          <a:endParaRPr lang="en-GB" sz="6000">
            <a:solidFill>
              <a:schemeClr val="tx1"/>
            </a:solidFill>
          </a:endParaRPr>
        </a:p>
      </dgm:t>
    </dgm:pt>
    <dgm:pt modelId="{56C41110-253A-4CC6-BDF3-A6FF01791F19}">
      <dgm:prSet phldrT="[Text]" custT="1"/>
      <dgm:spPr>
        <a:xfrm rot="10800000">
          <a:off x="1371600" y="1600200"/>
          <a:ext cx="2743200" cy="400050"/>
        </a:xfrm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GB" sz="1400" dirty="0"/>
            <a:t>Funding: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GB" sz="1400" dirty="0"/>
            <a:t>6 papers</a:t>
          </a:r>
        </a:p>
      </dgm:t>
    </dgm:pt>
    <dgm:pt modelId="{119874C5-B5E6-497F-A61D-68726277BCE8}" type="parTrans" cxnId="{95F7B711-73B2-4BC0-A814-04B92D1C563B}">
      <dgm:prSet/>
      <dgm:spPr/>
      <dgm:t>
        <a:bodyPr/>
        <a:lstStyle/>
        <a:p>
          <a:endParaRPr lang="en-GB" sz="6000">
            <a:solidFill>
              <a:schemeClr val="tx1"/>
            </a:solidFill>
          </a:endParaRPr>
        </a:p>
      </dgm:t>
    </dgm:pt>
    <dgm:pt modelId="{D42D565D-D1A9-40C2-A0B8-8EC5647F1181}" type="sibTrans" cxnId="{95F7B711-73B2-4BC0-A814-04B92D1C563B}">
      <dgm:prSet/>
      <dgm:spPr/>
      <dgm:t>
        <a:bodyPr/>
        <a:lstStyle/>
        <a:p>
          <a:endParaRPr lang="en-GB" sz="6000">
            <a:solidFill>
              <a:schemeClr val="tx1"/>
            </a:solidFill>
          </a:endParaRPr>
        </a:p>
      </dgm:t>
    </dgm:pt>
    <dgm:pt modelId="{8263C5A1-C431-4111-A7A2-9ECC16460744}">
      <dgm:prSet phldrT="[Text]" custT="1"/>
      <dgm:spPr>
        <a:xfrm rot="10800000">
          <a:off x="1714500" y="2000250"/>
          <a:ext cx="2057400" cy="400050"/>
        </a:xfrm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GB" sz="1400" dirty="0"/>
            <a:t>Planning: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GB" sz="1400" dirty="0"/>
            <a:t>6 papers</a:t>
          </a:r>
        </a:p>
      </dgm:t>
    </dgm:pt>
    <dgm:pt modelId="{A5352DC4-74B3-4200-ABA5-59E4059BB1F3}" type="parTrans" cxnId="{FB920385-0DB5-4D83-874D-48CAB71194B8}">
      <dgm:prSet/>
      <dgm:spPr/>
      <dgm:t>
        <a:bodyPr/>
        <a:lstStyle/>
        <a:p>
          <a:endParaRPr lang="en-GB" sz="6000">
            <a:solidFill>
              <a:schemeClr val="tx1"/>
            </a:solidFill>
          </a:endParaRPr>
        </a:p>
      </dgm:t>
    </dgm:pt>
    <dgm:pt modelId="{0FB3754B-D0C5-490B-8128-27979E44B035}" type="sibTrans" cxnId="{FB920385-0DB5-4D83-874D-48CAB71194B8}">
      <dgm:prSet/>
      <dgm:spPr/>
      <dgm:t>
        <a:bodyPr/>
        <a:lstStyle/>
        <a:p>
          <a:endParaRPr lang="en-GB" sz="6000">
            <a:solidFill>
              <a:schemeClr val="tx1"/>
            </a:solidFill>
          </a:endParaRPr>
        </a:p>
      </dgm:t>
    </dgm:pt>
    <dgm:pt modelId="{2937E527-E417-4600-B25F-E0E1C94A7E98}">
      <dgm:prSet phldrT="[Text]" custT="1"/>
      <dgm:spPr>
        <a:xfrm rot="10800000">
          <a:off x="2057400" y="2400300"/>
          <a:ext cx="1371600" cy="400050"/>
        </a:xfrm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GB" sz="1400" dirty="0"/>
            <a:t>Patient safety: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GB" sz="1400" dirty="0"/>
            <a:t>3 papers</a:t>
          </a:r>
        </a:p>
      </dgm:t>
    </dgm:pt>
    <dgm:pt modelId="{94DF0787-655D-4E60-BB5C-F24CFC3C825E}" type="parTrans" cxnId="{F7CA0063-5234-4C3E-BA7B-69B044FC2475}">
      <dgm:prSet/>
      <dgm:spPr/>
      <dgm:t>
        <a:bodyPr/>
        <a:lstStyle/>
        <a:p>
          <a:endParaRPr lang="en-GB" sz="6000">
            <a:solidFill>
              <a:schemeClr val="tx1"/>
            </a:solidFill>
          </a:endParaRPr>
        </a:p>
      </dgm:t>
    </dgm:pt>
    <dgm:pt modelId="{47AF820B-9A3A-416D-B2E2-220625F9DF4C}" type="sibTrans" cxnId="{F7CA0063-5234-4C3E-BA7B-69B044FC2475}">
      <dgm:prSet/>
      <dgm:spPr/>
      <dgm:t>
        <a:bodyPr/>
        <a:lstStyle/>
        <a:p>
          <a:endParaRPr lang="en-GB" sz="6000">
            <a:solidFill>
              <a:schemeClr val="tx1"/>
            </a:solidFill>
          </a:endParaRPr>
        </a:p>
      </dgm:t>
    </dgm:pt>
    <dgm:pt modelId="{C32CE6F0-A10F-43E5-BFB7-6680360CB74C}" type="pres">
      <dgm:prSet presAssocID="{0C8DBFBD-53A6-418E-BD56-C7331C45AE6C}" presName="Name0" presStyleCnt="0">
        <dgm:presLayoutVars>
          <dgm:dir/>
          <dgm:animLvl val="lvl"/>
          <dgm:resizeHandles val="exact"/>
        </dgm:presLayoutVars>
      </dgm:prSet>
      <dgm:spPr/>
    </dgm:pt>
    <dgm:pt modelId="{7A1A3921-39CC-4659-AC4D-4C50CB7E4E1F}" type="pres">
      <dgm:prSet presAssocID="{189176A7-3C47-4270-AA2C-A54E51AC0038}" presName="Name8" presStyleCnt="0"/>
      <dgm:spPr/>
    </dgm:pt>
    <dgm:pt modelId="{C8F74347-4B0F-4FD8-92B3-764BFE1A0904}" type="pres">
      <dgm:prSet presAssocID="{189176A7-3C47-4270-AA2C-A54E51AC0038}" presName="level" presStyleLbl="node1" presStyleIdx="0" presStyleCnt="8">
        <dgm:presLayoutVars>
          <dgm:chMax val="1"/>
          <dgm:bulletEnabled val="1"/>
        </dgm:presLayoutVars>
      </dgm:prSet>
      <dgm:spPr/>
    </dgm:pt>
    <dgm:pt modelId="{C989E428-B34C-4D93-AC3D-8B1B3D5DF903}" type="pres">
      <dgm:prSet presAssocID="{189176A7-3C47-4270-AA2C-A54E51AC0038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9F7F4AFC-0A85-4AFD-AB25-4F8F72F09A7F}" type="pres">
      <dgm:prSet presAssocID="{A7C84D01-FBCE-42C8-A079-CD8A4CF4C565}" presName="Name8" presStyleCnt="0"/>
      <dgm:spPr/>
    </dgm:pt>
    <dgm:pt modelId="{E2419A17-139C-4C4F-9A04-C86DF90E26FF}" type="pres">
      <dgm:prSet presAssocID="{A7C84D01-FBCE-42C8-A079-CD8A4CF4C565}" presName="level" presStyleLbl="node1" presStyleIdx="1" presStyleCnt="8">
        <dgm:presLayoutVars>
          <dgm:chMax val="1"/>
          <dgm:bulletEnabled val="1"/>
        </dgm:presLayoutVars>
      </dgm:prSet>
      <dgm:spPr/>
    </dgm:pt>
    <dgm:pt modelId="{006A2B6E-41F3-4BAB-81F9-0974D9D17684}" type="pres">
      <dgm:prSet presAssocID="{A7C84D01-FBCE-42C8-A079-CD8A4CF4C565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668DC6A1-32A7-4A94-8062-1F1621CC20EF}" type="pres">
      <dgm:prSet presAssocID="{47FDAA80-237C-46B8-910F-DB21BBC9A3AC}" presName="Name8" presStyleCnt="0"/>
      <dgm:spPr/>
    </dgm:pt>
    <dgm:pt modelId="{B690F6F7-64FB-495F-B66D-67B7AED16EA8}" type="pres">
      <dgm:prSet presAssocID="{47FDAA80-237C-46B8-910F-DB21BBC9A3AC}" presName="level" presStyleLbl="node1" presStyleIdx="2" presStyleCnt="8">
        <dgm:presLayoutVars>
          <dgm:chMax val="1"/>
          <dgm:bulletEnabled val="1"/>
        </dgm:presLayoutVars>
      </dgm:prSet>
      <dgm:spPr/>
    </dgm:pt>
    <dgm:pt modelId="{DB858B55-2A9F-4445-B8E7-8B61C3C148BC}" type="pres">
      <dgm:prSet presAssocID="{47FDAA80-237C-46B8-910F-DB21BBC9A3AC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21943233-6BD9-4BB8-AE8C-A04AB20EB977}" type="pres">
      <dgm:prSet presAssocID="{21B54988-B21A-4910-935D-3A427AE63889}" presName="Name8" presStyleCnt="0"/>
      <dgm:spPr/>
    </dgm:pt>
    <dgm:pt modelId="{4B776302-20F9-49AB-AF42-2DF358EB8AE1}" type="pres">
      <dgm:prSet presAssocID="{21B54988-B21A-4910-935D-3A427AE63889}" presName="level" presStyleLbl="node1" presStyleIdx="3" presStyleCnt="8">
        <dgm:presLayoutVars>
          <dgm:chMax val="1"/>
          <dgm:bulletEnabled val="1"/>
        </dgm:presLayoutVars>
      </dgm:prSet>
      <dgm:spPr/>
    </dgm:pt>
    <dgm:pt modelId="{C48C1B2A-4143-46E2-91E3-38F3D35AEB1A}" type="pres">
      <dgm:prSet presAssocID="{21B54988-B21A-4910-935D-3A427AE6388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66514975-CE46-45DC-9989-0C8ED184C110}" type="pres">
      <dgm:prSet presAssocID="{56C41110-253A-4CC6-BDF3-A6FF01791F19}" presName="Name8" presStyleCnt="0"/>
      <dgm:spPr/>
    </dgm:pt>
    <dgm:pt modelId="{3E555FFF-7F61-4F5B-A285-458CD75B50C5}" type="pres">
      <dgm:prSet presAssocID="{56C41110-253A-4CC6-BDF3-A6FF01791F19}" presName="level" presStyleLbl="node1" presStyleIdx="4" presStyleCnt="8">
        <dgm:presLayoutVars>
          <dgm:chMax val="1"/>
          <dgm:bulletEnabled val="1"/>
        </dgm:presLayoutVars>
      </dgm:prSet>
      <dgm:spPr/>
    </dgm:pt>
    <dgm:pt modelId="{6BA71ADE-3533-49CA-ACBD-F866C1C6DDD3}" type="pres">
      <dgm:prSet presAssocID="{56C41110-253A-4CC6-BDF3-A6FF01791F1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26B0EA62-7090-4A22-942C-FCA22F14BFBB}" type="pres">
      <dgm:prSet presAssocID="{8263C5A1-C431-4111-A7A2-9ECC16460744}" presName="Name8" presStyleCnt="0"/>
      <dgm:spPr/>
    </dgm:pt>
    <dgm:pt modelId="{3A53032A-FAB1-4F99-8912-2F28BA92C5A5}" type="pres">
      <dgm:prSet presAssocID="{8263C5A1-C431-4111-A7A2-9ECC16460744}" presName="level" presStyleLbl="node1" presStyleIdx="5" presStyleCnt="8">
        <dgm:presLayoutVars>
          <dgm:chMax val="1"/>
          <dgm:bulletEnabled val="1"/>
        </dgm:presLayoutVars>
      </dgm:prSet>
      <dgm:spPr/>
    </dgm:pt>
    <dgm:pt modelId="{2B4BCA52-A1B2-4328-A0E3-7DE576ECADC3}" type="pres">
      <dgm:prSet presAssocID="{8263C5A1-C431-4111-A7A2-9ECC16460744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57C4E42D-D790-438D-A25D-852124A7C689}" type="pres">
      <dgm:prSet presAssocID="{2937E527-E417-4600-B25F-E0E1C94A7E98}" presName="Name8" presStyleCnt="0"/>
      <dgm:spPr/>
    </dgm:pt>
    <dgm:pt modelId="{03ACCCC7-DC74-4FC3-ACEB-BF1B3026F3B7}" type="pres">
      <dgm:prSet presAssocID="{2937E527-E417-4600-B25F-E0E1C94A7E98}" presName="level" presStyleLbl="node1" presStyleIdx="6" presStyleCnt="8">
        <dgm:presLayoutVars>
          <dgm:chMax val="1"/>
          <dgm:bulletEnabled val="1"/>
        </dgm:presLayoutVars>
      </dgm:prSet>
      <dgm:spPr/>
    </dgm:pt>
    <dgm:pt modelId="{528A4568-0044-4A47-98FD-D264BEC2DC63}" type="pres">
      <dgm:prSet presAssocID="{2937E527-E417-4600-B25F-E0E1C94A7E98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660CC989-2323-4ADC-916E-070A9BE56480}" type="pres">
      <dgm:prSet presAssocID="{20C78914-6BD2-4B52-A6E8-7F9C3348BB3F}" presName="Name8" presStyleCnt="0"/>
      <dgm:spPr/>
    </dgm:pt>
    <dgm:pt modelId="{FA7DFDE8-0551-4E97-9A64-69FB71AFF035}" type="pres">
      <dgm:prSet presAssocID="{20C78914-6BD2-4B52-A6E8-7F9C3348BB3F}" presName="level" presStyleLbl="node1" presStyleIdx="7" presStyleCnt="8" custLinFactNeighborX="1013" custLinFactNeighborY="2591">
        <dgm:presLayoutVars>
          <dgm:chMax val="1"/>
          <dgm:bulletEnabled val="1"/>
        </dgm:presLayoutVars>
      </dgm:prSet>
      <dgm:spPr/>
    </dgm:pt>
    <dgm:pt modelId="{D2AD382D-1182-466E-A232-15F9C6DBF91E}" type="pres">
      <dgm:prSet presAssocID="{20C78914-6BD2-4B52-A6E8-7F9C3348BB3F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C0B06400-69F9-47F7-81F3-FD2B46775377}" type="presOf" srcId="{A7C84D01-FBCE-42C8-A079-CD8A4CF4C565}" destId="{E2419A17-139C-4C4F-9A04-C86DF90E26FF}" srcOrd="0" destOrd="0" presId="urn:microsoft.com/office/officeart/2005/8/layout/pyramid3"/>
    <dgm:cxn modelId="{D6BA5909-E99E-463B-A5CC-2B197C2466B0}" type="presOf" srcId="{21B54988-B21A-4910-935D-3A427AE63889}" destId="{C48C1B2A-4143-46E2-91E3-38F3D35AEB1A}" srcOrd="1" destOrd="0" presId="urn:microsoft.com/office/officeart/2005/8/layout/pyramid3"/>
    <dgm:cxn modelId="{95F7B711-73B2-4BC0-A814-04B92D1C563B}" srcId="{0C8DBFBD-53A6-418E-BD56-C7331C45AE6C}" destId="{56C41110-253A-4CC6-BDF3-A6FF01791F19}" srcOrd="4" destOrd="0" parTransId="{119874C5-B5E6-497F-A61D-68726277BCE8}" sibTransId="{D42D565D-D1A9-40C2-A0B8-8EC5647F1181}"/>
    <dgm:cxn modelId="{72488526-BA8C-4BC7-B92B-DF960FC0FC4F}" type="presOf" srcId="{8263C5A1-C431-4111-A7A2-9ECC16460744}" destId="{2B4BCA52-A1B2-4328-A0E3-7DE576ECADC3}" srcOrd="1" destOrd="0" presId="urn:microsoft.com/office/officeart/2005/8/layout/pyramid3"/>
    <dgm:cxn modelId="{C06FCA2B-0784-40ED-B845-B59EA08952C9}" type="presOf" srcId="{189176A7-3C47-4270-AA2C-A54E51AC0038}" destId="{C989E428-B34C-4D93-AC3D-8B1B3D5DF903}" srcOrd="1" destOrd="0" presId="urn:microsoft.com/office/officeart/2005/8/layout/pyramid3"/>
    <dgm:cxn modelId="{A6E73C34-7F93-4C0C-BF4F-2742C643EB28}" type="presOf" srcId="{0C8DBFBD-53A6-418E-BD56-C7331C45AE6C}" destId="{C32CE6F0-A10F-43E5-BFB7-6680360CB74C}" srcOrd="0" destOrd="0" presId="urn:microsoft.com/office/officeart/2005/8/layout/pyramid3"/>
    <dgm:cxn modelId="{AE9CEC38-5481-4C23-9743-A840BAB4AF6C}" srcId="{0C8DBFBD-53A6-418E-BD56-C7331C45AE6C}" destId="{189176A7-3C47-4270-AA2C-A54E51AC0038}" srcOrd="0" destOrd="0" parTransId="{772F4F52-48EA-422B-8EBE-E0B71AC8D1BB}" sibTransId="{AB12629E-ECE0-4770-AA1F-4534B7176665}"/>
    <dgm:cxn modelId="{7B18D860-8F31-4881-8145-3DF4A8D281C2}" type="presOf" srcId="{21B54988-B21A-4910-935D-3A427AE63889}" destId="{4B776302-20F9-49AB-AF42-2DF358EB8AE1}" srcOrd="0" destOrd="0" presId="urn:microsoft.com/office/officeart/2005/8/layout/pyramid3"/>
    <dgm:cxn modelId="{1DCEBA61-8D00-49CD-90C2-B8126EA2F0C0}" srcId="{0C8DBFBD-53A6-418E-BD56-C7331C45AE6C}" destId="{20C78914-6BD2-4B52-A6E8-7F9C3348BB3F}" srcOrd="7" destOrd="0" parTransId="{58200DCE-B4FC-4B87-A18E-4EF59089C5AC}" sibTransId="{B208845E-C7C3-4939-8A2E-EE6C0E934C57}"/>
    <dgm:cxn modelId="{F7CA0063-5234-4C3E-BA7B-69B044FC2475}" srcId="{0C8DBFBD-53A6-418E-BD56-C7331C45AE6C}" destId="{2937E527-E417-4600-B25F-E0E1C94A7E98}" srcOrd="6" destOrd="0" parTransId="{94DF0787-655D-4E60-BB5C-F24CFC3C825E}" sibTransId="{47AF820B-9A3A-416D-B2E2-220625F9DF4C}"/>
    <dgm:cxn modelId="{8516C44D-E8FC-4FAE-BBB4-463397E5965A}" type="presOf" srcId="{20C78914-6BD2-4B52-A6E8-7F9C3348BB3F}" destId="{FA7DFDE8-0551-4E97-9A64-69FB71AFF035}" srcOrd="0" destOrd="0" presId="urn:microsoft.com/office/officeart/2005/8/layout/pyramid3"/>
    <dgm:cxn modelId="{FA3D0352-5A3C-41C5-9B4F-2BF8CC43DCE0}" srcId="{0C8DBFBD-53A6-418E-BD56-C7331C45AE6C}" destId="{21B54988-B21A-4910-935D-3A427AE63889}" srcOrd="3" destOrd="0" parTransId="{0CE8CFA6-41D5-42BE-A93B-E47458CD7506}" sibTransId="{8A80D7D8-519A-4575-B800-FF6A05DC8EF8}"/>
    <dgm:cxn modelId="{5CDF9758-B357-4571-A1C0-8ED4D9C8F7FF}" type="presOf" srcId="{47FDAA80-237C-46B8-910F-DB21BBC9A3AC}" destId="{DB858B55-2A9F-4445-B8E7-8B61C3C148BC}" srcOrd="1" destOrd="0" presId="urn:microsoft.com/office/officeart/2005/8/layout/pyramid3"/>
    <dgm:cxn modelId="{6B521E79-60BE-4791-A993-5FE11A88EAC9}" type="presOf" srcId="{56C41110-253A-4CC6-BDF3-A6FF01791F19}" destId="{6BA71ADE-3533-49CA-ACBD-F866C1C6DDD3}" srcOrd="1" destOrd="0" presId="urn:microsoft.com/office/officeart/2005/8/layout/pyramid3"/>
    <dgm:cxn modelId="{FB920385-0DB5-4D83-874D-48CAB71194B8}" srcId="{0C8DBFBD-53A6-418E-BD56-C7331C45AE6C}" destId="{8263C5A1-C431-4111-A7A2-9ECC16460744}" srcOrd="5" destOrd="0" parTransId="{A5352DC4-74B3-4200-ABA5-59E4059BB1F3}" sibTransId="{0FB3754B-D0C5-490B-8128-27979E44B035}"/>
    <dgm:cxn modelId="{3813A4BE-9314-4671-8199-A67D9589F7A6}" type="presOf" srcId="{189176A7-3C47-4270-AA2C-A54E51AC0038}" destId="{C8F74347-4B0F-4FD8-92B3-764BFE1A0904}" srcOrd="0" destOrd="0" presId="urn:microsoft.com/office/officeart/2005/8/layout/pyramid3"/>
    <dgm:cxn modelId="{FC62A6C5-2063-4471-84E6-D253578B9287}" type="presOf" srcId="{47FDAA80-237C-46B8-910F-DB21BBC9A3AC}" destId="{B690F6F7-64FB-495F-B66D-67B7AED16EA8}" srcOrd="0" destOrd="0" presId="urn:microsoft.com/office/officeart/2005/8/layout/pyramid3"/>
    <dgm:cxn modelId="{C6590DC6-8A72-4721-8CDF-F52B45B6A28F}" type="presOf" srcId="{2937E527-E417-4600-B25F-E0E1C94A7E98}" destId="{528A4568-0044-4A47-98FD-D264BEC2DC63}" srcOrd="1" destOrd="0" presId="urn:microsoft.com/office/officeart/2005/8/layout/pyramid3"/>
    <dgm:cxn modelId="{5360B1D9-5C2A-41A3-A344-195B1E047EFA}" type="presOf" srcId="{2937E527-E417-4600-B25F-E0E1C94A7E98}" destId="{03ACCCC7-DC74-4FC3-ACEB-BF1B3026F3B7}" srcOrd="0" destOrd="0" presId="urn:microsoft.com/office/officeart/2005/8/layout/pyramid3"/>
    <dgm:cxn modelId="{AD0A2BE4-E17D-46F0-89A3-ABE34A1FBF54}" type="presOf" srcId="{20C78914-6BD2-4B52-A6E8-7F9C3348BB3F}" destId="{D2AD382D-1182-466E-A232-15F9C6DBF91E}" srcOrd="1" destOrd="0" presId="urn:microsoft.com/office/officeart/2005/8/layout/pyramid3"/>
    <dgm:cxn modelId="{45E477ED-FB47-462E-AE50-2E776D483086}" type="presOf" srcId="{8263C5A1-C431-4111-A7A2-9ECC16460744}" destId="{3A53032A-FAB1-4F99-8912-2F28BA92C5A5}" srcOrd="0" destOrd="0" presId="urn:microsoft.com/office/officeart/2005/8/layout/pyramid3"/>
    <dgm:cxn modelId="{103199F2-1087-4FF0-A349-E08D43CD4F3F}" srcId="{0C8DBFBD-53A6-418E-BD56-C7331C45AE6C}" destId="{A7C84D01-FBCE-42C8-A079-CD8A4CF4C565}" srcOrd="1" destOrd="0" parTransId="{7CE0EB22-9E65-4EA4-B316-9CC79E8287BC}" sibTransId="{5A022B98-32BD-42C7-AB33-DBCF5E2A0D2B}"/>
    <dgm:cxn modelId="{2A939BF2-7AE9-4E55-94C3-8DB11E1DBB36}" srcId="{0C8DBFBD-53A6-418E-BD56-C7331C45AE6C}" destId="{47FDAA80-237C-46B8-910F-DB21BBC9A3AC}" srcOrd="2" destOrd="0" parTransId="{3984E05E-A0AF-4509-9905-8CA3504F15BB}" sibTransId="{B6BF155C-2A47-4596-878E-807CDB973A31}"/>
    <dgm:cxn modelId="{C4773EF3-54D2-4DB3-A8E9-8232C6DC10B2}" type="presOf" srcId="{56C41110-253A-4CC6-BDF3-A6FF01791F19}" destId="{3E555FFF-7F61-4F5B-A285-458CD75B50C5}" srcOrd="0" destOrd="0" presId="urn:microsoft.com/office/officeart/2005/8/layout/pyramid3"/>
    <dgm:cxn modelId="{AF8184FC-2F40-4130-B2B7-0F4FDB0DE4B1}" type="presOf" srcId="{A7C84D01-FBCE-42C8-A079-CD8A4CF4C565}" destId="{006A2B6E-41F3-4BAB-81F9-0974D9D17684}" srcOrd="1" destOrd="0" presId="urn:microsoft.com/office/officeart/2005/8/layout/pyramid3"/>
    <dgm:cxn modelId="{90989536-2A90-44B9-B5D6-07256428BDA6}" type="presParOf" srcId="{C32CE6F0-A10F-43E5-BFB7-6680360CB74C}" destId="{7A1A3921-39CC-4659-AC4D-4C50CB7E4E1F}" srcOrd="0" destOrd="0" presId="urn:microsoft.com/office/officeart/2005/8/layout/pyramid3"/>
    <dgm:cxn modelId="{EF2A17F6-F81A-46AD-B2AD-FFCFF1D664CC}" type="presParOf" srcId="{7A1A3921-39CC-4659-AC4D-4C50CB7E4E1F}" destId="{C8F74347-4B0F-4FD8-92B3-764BFE1A0904}" srcOrd="0" destOrd="0" presId="urn:microsoft.com/office/officeart/2005/8/layout/pyramid3"/>
    <dgm:cxn modelId="{B4DF56E8-92E7-4E85-AB03-3BF4969043BC}" type="presParOf" srcId="{7A1A3921-39CC-4659-AC4D-4C50CB7E4E1F}" destId="{C989E428-B34C-4D93-AC3D-8B1B3D5DF903}" srcOrd="1" destOrd="0" presId="urn:microsoft.com/office/officeart/2005/8/layout/pyramid3"/>
    <dgm:cxn modelId="{FE1B2A25-A0F1-4584-8EF7-2F8AEAB12C9F}" type="presParOf" srcId="{C32CE6F0-A10F-43E5-BFB7-6680360CB74C}" destId="{9F7F4AFC-0A85-4AFD-AB25-4F8F72F09A7F}" srcOrd="1" destOrd="0" presId="urn:microsoft.com/office/officeart/2005/8/layout/pyramid3"/>
    <dgm:cxn modelId="{4229457F-4460-47A8-B43B-E23FAD6ECEBD}" type="presParOf" srcId="{9F7F4AFC-0A85-4AFD-AB25-4F8F72F09A7F}" destId="{E2419A17-139C-4C4F-9A04-C86DF90E26FF}" srcOrd="0" destOrd="0" presId="urn:microsoft.com/office/officeart/2005/8/layout/pyramid3"/>
    <dgm:cxn modelId="{A96D4C44-D7A7-48F0-90D8-7C6B609D9B40}" type="presParOf" srcId="{9F7F4AFC-0A85-4AFD-AB25-4F8F72F09A7F}" destId="{006A2B6E-41F3-4BAB-81F9-0974D9D17684}" srcOrd="1" destOrd="0" presId="urn:microsoft.com/office/officeart/2005/8/layout/pyramid3"/>
    <dgm:cxn modelId="{53183D76-0169-4ED8-B358-26B8C804B4C9}" type="presParOf" srcId="{C32CE6F0-A10F-43E5-BFB7-6680360CB74C}" destId="{668DC6A1-32A7-4A94-8062-1F1621CC20EF}" srcOrd="2" destOrd="0" presId="urn:microsoft.com/office/officeart/2005/8/layout/pyramid3"/>
    <dgm:cxn modelId="{A229464E-507E-42BC-A250-CC342F9FFCC2}" type="presParOf" srcId="{668DC6A1-32A7-4A94-8062-1F1621CC20EF}" destId="{B690F6F7-64FB-495F-B66D-67B7AED16EA8}" srcOrd="0" destOrd="0" presId="urn:microsoft.com/office/officeart/2005/8/layout/pyramid3"/>
    <dgm:cxn modelId="{F5374AE2-81D9-4811-9B28-69BE266D6904}" type="presParOf" srcId="{668DC6A1-32A7-4A94-8062-1F1621CC20EF}" destId="{DB858B55-2A9F-4445-B8E7-8B61C3C148BC}" srcOrd="1" destOrd="0" presId="urn:microsoft.com/office/officeart/2005/8/layout/pyramid3"/>
    <dgm:cxn modelId="{C5504D6B-7B97-4882-9B88-6AD956BBC2E6}" type="presParOf" srcId="{C32CE6F0-A10F-43E5-BFB7-6680360CB74C}" destId="{21943233-6BD9-4BB8-AE8C-A04AB20EB977}" srcOrd="3" destOrd="0" presId="urn:microsoft.com/office/officeart/2005/8/layout/pyramid3"/>
    <dgm:cxn modelId="{6DF9AC75-FDA1-44F4-BB27-5F50EFE96A2E}" type="presParOf" srcId="{21943233-6BD9-4BB8-AE8C-A04AB20EB977}" destId="{4B776302-20F9-49AB-AF42-2DF358EB8AE1}" srcOrd="0" destOrd="0" presId="urn:microsoft.com/office/officeart/2005/8/layout/pyramid3"/>
    <dgm:cxn modelId="{FFC8C01F-4230-4FD4-8183-D8AB4B663C75}" type="presParOf" srcId="{21943233-6BD9-4BB8-AE8C-A04AB20EB977}" destId="{C48C1B2A-4143-46E2-91E3-38F3D35AEB1A}" srcOrd="1" destOrd="0" presId="urn:microsoft.com/office/officeart/2005/8/layout/pyramid3"/>
    <dgm:cxn modelId="{2D44B80E-A806-48B6-9B6B-3DAF2233F25C}" type="presParOf" srcId="{C32CE6F0-A10F-43E5-BFB7-6680360CB74C}" destId="{66514975-CE46-45DC-9989-0C8ED184C110}" srcOrd="4" destOrd="0" presId="urn:microsoft.com/office/officeart/2005/8/layout/pyramid3"/>
    <dgm:cxn modelId="{3D09D590-B66B-4842-BAB5-565CF2FAFBF6}" type="presParOf" srcId="{66514975-CE46-45DC-9989-0C8ED184C110}" destId="{3E555FFF-7F61-4F5B-A285-458CD75B50C5}" srcOrd="0" destOrd="0" presId="urn:microsoft.com/office/officeart/2005/8/layout/pyramid3"/>
    <dgm:cxn modelId="{0AA71451-AA54-49D1-8833-7ABC827B5A25}" type="presParOf" srcId="{66514975-CE46-45DC-9989-0C8ED184C110}" destId="{6BA71ADE-3533-49CA-ACBD-F866C1C6DDD3}" srcOrd="1" destOrd="0" presId="urn:microsoft.com/office/officeart/2005/8/layout/pyramid3"/>
    <dgm:cxn modelId="{4BCD254E-375A-46BB-BBD5-7ED30C687545}" type="presParOf" srcId="{C32CE6F0-A10F-43E5-BFB7-6680360CB74C}" destId="{26B0EA62-7090-4A22-942C-FCA22F14BFBB}" srcOrd="5" destOrd="0" presId="urn:microsoft.com/office/officeart/2005/8/layout/pyramid3"/>
    <dgm:cxn modelId="{9C8989B5-07CD-4B93-BEB3-F7C075E31AA8}" type="presParOf" srcId="{26B0EA62-7090-4A22-942C-FCA22F14BFBB}" destId="{3A53032A-FAB1-4F99-8912-2F28BA92C5A5}" srcOrd="0" destOrd="0" presId="urn:microsoft.com/office/officeart/2005/8/layout/pyramid3"/>
    <dgm:cxn modelId="{7F849AA2-C4E1-4CC0-90D7-A9796D75D747}" type="presParOf" srcId="{26B0EA62-7090-4A22-942C-FCA22F14BFBB}" destId="{2B4BCA52-A1B2-4328-A0E3-7DE576ECADC3}" srcOrd="1" destOrd="0" presId="urn:microsoft.com/office/officeart/2005/8/layout/pyramid3"/>
    <dgm:cxn modelId="{6490161E-56A9-4B53-B56B-A14BF0A2FA16}" type="presParOf" srcId="{C32CE6F0-A10F-43E5-BFB7-6680360CB74C}" destId="{57C4E42D-D790-438D-A25D-852124A7C689}" srcOrd="6" destOrd="0" presId="urn:microsoft.com/office/officeart/2005/8/layout/pyramid3"/>
    <dgm:cxn modelId="{4C262A33-33E5-4915-8662-77854F8E3127}" type="presParOf" srcId="{57C4E42D-D790-438D-A25D-852124A7C689}" destId="{03ACCCC7-DC74-4FC3-ACEB-BF1B3026F3B7}" srcOrd="0" destOrd="0" presId="urn:microsoft.com/office/officeart/2005/8/layout/pyramid3"/>
    <dgm:cxn modelId="{026A6DE3-501E-490E-9A2E-BCE0DBAA8F0E}" type="presParOf" srcId="{57C4E42D-D790-438D-A25D-852124A7C689}" destId="{528A4568-0044-4A47-98FD-D264BEC2DC63}" srcOrd="1" destOrd="0" presId="urn:microsoft.com/office/officeart/2005/8/layout/pyramid3"/>
    <dgm:cxn modelId="{E1FFC8A1-B33C-490D-8320-620528358AFC}" type="presParOf" srcId="{C32CE6F0-A10F-43E5-BFB7-6680360CB74C}" destId="{660CC989-2323-4ADC-916E-070A9BE56480}" srcOrd="7" destOrd="0" presId="urn:microsoft.com/office/officeart/2005/8/layout/pyramid3"/>
    <dgm:cxn modelId="{275558AA-1CCD-4E55-B578-1729841B5F32}" type="presParOf" srcId="{660CC989-2323-4ADC-916E-070A9BE56480}" destId="{FA7DFDE8-0551-4E97-9A64-69FB71AFF035}" srcOrd="0" destOrd="0" presId="urn:microsoft.com/office/officeart/2005/8/layout/pyramid3"/>
    <dgm:cxn modelId="{04EEFD7F-8A70-4894-A71E-080B32DE6185}" type="presParOf" srcId="{660CC989-2323-4ADC-916E-070A9BE56480}" destId="{D2AD382D-1182-466E-A232-15F9C6DBF91E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677847-2201-462C-B786-F0E79FD7556F}" type="doc">
      <dgm:prSet loTypeId="urn:microsoft.com/office/officeart/2005/8/layout/default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n-GB"/>
        </a:p>
      </dgm:t>
    </dgm:pt>
    <dgm:pt modelId="{17E09E77-87A5-49C0-AD92-13ECD4AACB09}">
      <dgm:prSet phldrT="[Text]" custT="1"/>
      <dgm:spPr/>
      <dgm:t>
        <a:bodyPr/>
        <a:lstStyle/>
        <a:p>
          <a:r>
            <a:rPr lang="en-GB" sz="2400" b="1" dirty="0">
              <a:solidFill>
                <a:schemeClr val="tx1"/>
              </a:solidFill>
            </a:rPr>
            <a:t>Proactive Work</a:t>
          </a:r>
        </a:p>
      </dgm:t>
    </dgm:pt>
    <dgm:pt modelId="{163375A1-7515-44FA-B694-B1C4F932D0F1}" type="parTrans" cxnId="{01D5B091-7F27-42F5-9A73-6790A153AF75}">
      <dgm:prSet/>
      <dgm:spPr/>
      <dgm:t>
        <a:bodyPr/>
        <a:lstStyle/>
        <a:p>
          <a:endParaRPr lang="en-GB" sz="1100">
            <a:solidFill>
              <a:schemeClr val="tx1"/>
            </a:solidFill>
          </a:endParaRPr>
        </a:p>
      </dgm:t>
    </dgm:pt>
    <dgm:pt modelId="{C6B31F2E-1B1B-47D7-95C1-90617393C6DF}" type="sibTrans" cxnId="{01D5B091-7F27-42F5-9A73-6790A153AF75}">
      <dgm:prSet/>
      <dgm:spPr/>
      <dgm:t>
        <a:bodyPr/>
        <a:lstStyle/>
        <a:p>
          <a:endParaRPr lang="en-GB" sz="1100">
            <a:solidFill>
              <a:schemeClr val="tx1"/>
            </a:solidFill>
          </a:endParaRPr>
        </a:p>
      </dgm:t>
    </dgm:pt>
    <dgm:pt modelId="{AF986DB6-5F21-4E94-B0B1-EDD28C5D8FCC}">
      <dgm:prSet phldrT="[Text]" custT="1"/>
      <dgm:spPr/>
      <dgm:t>
        <a:bodyPr/>
        <a:lstStyle/>
        <a:p>
          <a:r>
            <a:rPr lang="en-GB" sz="1600" dirty="0">
              <a:solidFill>
                <a:schemeClr val="tx1"/>
              </a:solidFill>
            </a:rPr>
            <a:t>Early actions</a:t>
          </a:r>
        </a:p>
      </dgm:t>
    </dgm:pt>
    <dgm:pt modelId="{21569B67-F3C2-4000-8AEB-C5DFF7917C5C}" type="parTrans" cxnId="{35F486C9-DB0D-4A45-9221-242DD1F00E18}">
      <dgm:prSet/>
      <dgm:spPr/>
      <dgm:t>
        <a:bodyPr/>
        <a:lstStyle/>
        <a:p>
          <a:endParaRPr lang="en-GB" sz="1100">
            <a:solidFill>
              <a:schemeClr val="tx1"/>
            </a:solidFill>
          </a:endParaRPr>
        </a:p>
      </dgm:t>
    </dgm:pt>
    <dgm:pt modelId="{29B1076F-368B-492A-AB65-43AB2D2067DB}" type="sibTrans" cxnId="{35F486C9-DB0D-4A45-9221-242DD1F00E18}">
      <dgm:prSet/>
      <dgm:spPr/>
      <dgm:t>
        <a:bodyPr/>
        <a:lstStyle/>
        <a:p>
          <a:endParaRPr lang="en-GB" sz="1100">
            <a:solidFill>
              <a:schemeClr val="tx1"/>
            </a:solidFill>
          </a:endParaRPr>
        </a:p>
      </dgm:t>
    </dgm:pt>
    <dgm:pt modelId="{6E881B02-720A-4574-9785-0AAC5D8F1762}">
      <dgm:prSet phldrT="[Text]" custT="1"/>
      <dgm:spPr/>
      <dgm:t>
        <a:bodyPr/>
        <a:lstStyle/>
        <a:p>
          <a:pPr algn="r"/>
          <a:r>
            <a:rPr lang="en-GB" sz="2400" b="1" dirty="0">
              <a:solidFill>
                <a:schemeClr val="tx1"/>
              </a:solidFill>
            </a:rPr>
            <a:t>Investment in staff</a:t>
          </a:r>
        </a:p>
      </dgm:t>
    </dgm:pt>
    <dgm:pt modelId="{72480E58-47B1-415A-BB31-596E8C0C921C}" type="parTrans" cxnId="{C52FB4BA-71BA-4713-9B40-264975B90448}">
      <dgm:prSet/>
      <dgm:spPr/>
      <dgm:t>
        <a:bodyPr/>
        <a:lstStyle/>
        <a:p>
          <a:endParaRPr lang="en-GB" sz="1100">
            <a:solidFill>
              <a:schemeClr val="tx1"/>
            </a:solidFill>
          </a:endParaRPr>
        </a:p>
      </dgm:t>
    </dgm:pt>
    <dgm:pt modelId="{ED55BF93-3507-40B5-8C91-DC99CB93C3A8}" type="sibTrans" cxnId="{C52FB4BA-71BA-4713-9B40-264975B90448}">
      <dgm:prSet/>
      <dgm:spPr/>
      <dgm:t>
        <a:bodyPr/>
        <a:lstStyle/>
        <a:p>
          <a:endParaRPr lang="en-GB" sz="1100">
            <a:solidFill>
              <a:schemeClr val="tx1"/>
            </a:solidFill>
          </a:endParaRPr>
        </a:p>
      </dgm:t>
    </dgm:pt>
    <dgm:pt modelId="{7F2180DC-1B6F-4D86-A032-5157866CA62A}">
      <dgm:prSet phldrT="[Text]" custT="1"/>
      <dgm:spPr/>
      <dgm:t>
        <a:bodyPr/>
        <a:lstStyle/>
        <a:p>
          <a:pPr algn="r"/>
          <a:r>
            <a:rPr lang="en-GB" sz="1600" dirty="0">
              <a:solidFill>
                <a:schemeClr val="tx1"/>
              </a:solidFill>
            </a:rPr>
            <a:t>Task based roles</a:t>
          </a:r>
        </a:p>
      </dgm:t>
    </dgm:pt>
    <dgm:pt modelId="{E57A3B2B-7C04-4629-8758-95AD8ACD090D}" type="parTrans" cxnId="{277D32F5-2AAE-452C-BB8A-DD18BC260EA5}">
      <dgm:prSet/>
      <dgm:spPr/>
      <dgm:t>
        <a:bodyPr/>
        <a:lstStyle/>
        <a:p>
          <a:endParaRPr lang="en-GB" sz="1100">
            <a:solidFill>
              <a:schemeClr val="tx1"/>
            </a:solidFill>
          </a:endParaRPr>
        </a:p>
      </dgm:t>
    </dgm:pt>
    <dgm:pt modelId="{20EC43CC-2339-411F-BEFD-8F07C0319094}" type="sibTrans" cxnId="{277D32F5-2AAE-452C-BB8A-DD18BC260EA5}">
      <dgm:prSet/>
      <dgm:spPr/>
      <dgm:t>
        <a:bodyPr/>
        <a:lstStyle/>
        <a:p>
          <a:endParaRPr lang="en-GB" sz="1100">
            <a:solidFill>
              <a:schemeClr val="tx1"/>
            </a:solidFill>
          </a:endParaRPr>
        </a:p>
      </dgm:t>
    </dgm:pt>
    <dgm:pt modelId="{6B7AC895-E129-4398-8FDC-C9BCFC39B54F}">
      <dgm:prSet phldrT="[Text]" custT="1"/>
      <dgm:spPr/>
      <dgm:t>
        <a:bodyPr/>
        <a:lstStyle/>
        <a:p>
          <a:r>
            <a:rPr lang="en-GB" sz="2400" b="1" dirty="0">
              <a:solidFill>
                <a:schemeClr val="tx1"/>
              </a:solidFill>
            </a:rPr>
            <a:t>Recruitment and Retention</a:t>
          </a:r>
        </a:p>
      </dgm:t>
    </dgm:pt>
    <dgm:pt modelId="{30EC1207-3551-4033-863C-F815985BE896}" type="parTrans" cxnId="{8B088A1B-924A-446C-B959-ED0324E59EEB}">
      <dgm:prSet/>
      <dgm:spPr/>
      <dgm:t>
        <a:bodyPr/>
        <a:lstStyle/>
        <a:p>
          <a:endParaRPr lang="en-GB" sz="1100">
            <a:solidFill>
              <a:schemeClr val="tx1"/>
            </a:solidFill>
          </a:endParaRPr>
        </a:p>
      </dgm:t>
    </dgm:pt>
    <dgm:pt modelId="{E838AF80-F0C8-497A-84F4-9C0C3E6A267F}" type="sibTrans" cxnId="{8B088A1B-924A-446C-B959-ED0324E59EEB}">
      <dgm:prSet/>
      <dgm:spPr/>
      <dgm:t>
        <a:bodyPr/>
        <a:lstStyle/>
        <a:p>
          <a:endParaRPr lang="en-GB" sz="1100">
            <a:solidFill>
              <a:schemeClr val="tx1"/>
            </a:solidFill>
          </a:endParaRPr>
        </a:p>
      </dgm:t>
    </dgm:pt>
    <dgm:pt modelId="{4D97BC4D-3ADF-4ED4-96FA-244B74D37910}">
      <dgm:prSet phldrT="[Text]" custT="1"/>
      <dgm:spPr/>
      <dgm:t>
        <a:bodyPr/>
        <a:lstStyle/>
        <a:p>
          <a:r>
            <a:rPr lang="en-GB" sz="1600" dirty="0">
              <a:solidFill>
                <a:schemeClr val="tx1"/>
              </a:solidFill>
            </a:rPr>
            <a:t>Incentivising difficult to fill shifts</a:t>
          </a:r>
        </a:p>
      </dgm:t>
    </dgm:pt>
    <dgm:pt modelId="{D956E273-B443-4466-BDD6-43268293BC46}" type="parTrans" cxnId="{A3FCA7B9-E678-47BD-9682-D3ECBA667E28}">
      <dgm:prSet/>
      <dgm:spPr/>
      <dgm:t>
        <a:bodyPr/>
        <a:lstStyle/>
        <a:p>
          <a:endParaRPr lang="en-GB" sz="1100">
            <a:solidFill>
              <a:schemeClr val="tx1"/>
            </a:solidFill>
          </a:endParaRPr>
        </a:p>
      </dgm:t>
    </dgm:pt>
    <dgm:pt modelId="{CC678D68-AEA0-42D1-9333-DC88A98B62F3}" type="sibTrans" cxnId="{A3FCA7B9-E678-47BD-9682-D3ECBA667E28}">
      <dgm:prSet/>
      <dgm:spPr/>
      <dgm:t>
        <a:bodyPr/>
        <a:lstStyle/>
        <a:p>
          <a:endParaRPr lang="en-GB" sz="1100">
            <a:solidFill>
              <a:schemeClr val="tx1"/>
            </a:solidFill>
          </a:endParaRPr>
        </a:p>
      </dgm:t>
    </dgm:pt>
    <dgm:pt modelId="{A703D67E-A164-41CB-A14F-9BB42E57BE52}">
      <dgm:prSet phldrT="[Text]" custT="1"/>
      <dgm:spPr/>
      <dgm:t>
        <a:bodyPr/>
        <a:lstStyle/>
        <a:p>
          <a:r>
            <a:rPr lang="en-GB" sz="1600" dirty="0">
              <a:solidFill>
                <a:schemeClr val="tx1"/>
              </a:solidFill>
            </a:rPr>
            <a:t>Process improvements</a:t>
          </a:r>
        </a:p>
      </dgm:t>
    </dgm:pt>
    <dgm:pt modelId="{7C65393D-3AD1-4183-9459-171F586A1AF5}" type="parTrans" cxnId="{66EA6076-F83F-4395-A61E-E12D6F3D0C55}">
      <dgm:prSet/>
      <dgm:spPr/>
      <dgm:t>
        <a:bodyPr/>
        <a:lstStyle/>
        <a:p>
          <a:endParaRPr lang="en-GB" sz="1100">
            <a:solidFill>
              <a:schemeClr val="tx1"/>
            </a:solidFill>
          </a:endParaRPr>
        </a:p>
      </dgm:t>
    </dgm:pt>
    <dgm:pt modelId="{04EC61A2-4015-4062-AA72-E2A2CEC10AC8}" type="sibTrans" cxnId="{66EA6076-F83F-4395-A61E-E12D6F3D0C55}">
      <dgm:prSet/>
      <dgm:spPr/>
      <dgm:t>
        <a:bodyPr/>
        <a:lstStyle/>
        <a:p>
          <a:endParaRPr lang="en-GB" sz="1100">
            <a:solidFill>
              <a:schemeClr val="tx1"/>
            </a:solidFill>
          </a:endParaRPr>
        </a:p>
      </dgm:t>
    </dgm:pt>
    <dgm:pt modelId="{1A71F4D6-E48D-450E-BF32-4242E973AA31}">
      <dgm:prSet phldrT="[Text]" custT="1"/>
      <dgm:spPr/>
      <dgm:t>
        <a:bodyPr/>
        <a:lstStyle/>
        <a:p>
          <a:r>
            <a:rPr lang="en-GB" sz="1600" dirty="0">
              <a:solidFill>
                <a:schemeClr val="tx1"/>
              </a:solidFill>
            </a:rPr>
            <a:t>Involvement of key stakeholders</a:t>
          </a:r>
        </a:p>
      </dgm:t>
    </dgm:pt>
    <dgm:pt modelId="{F2613C6B-C595-43A0-B88B-8EF23B06D874}" type="parTrans" cxnId="{D1F45229-7799-4729-A7D2-485C11399FCA}">
      <dgm:prSet/>
      <dgm:spPr/>
      <dgm:t>
        <a:bodyPr/>
        <a:lstStyle/>
        <a:p>
          <a:endParaRPr lang="en-GB" sz="1100">
            <a:solidFill>
              <a:schemeClr val="tx1"/>
            </a:solidFill>
          </a:endParaRPr>
        </a:p>
      </dgm:t>
    </dgm:pt>
    <dgm:pt modelId="{DE4D75B1-4875-4891-864B-63CE9B7F3838}" type="sibTrans" cxnId="{D1F45229-7799-4729-A7D2-485C11399FCA}">
      <dgm:prSet/>
      <dgm:spPr/>
      <dgm:t>
        <a:bodyPr/>
        <a:lstStyle/>
        <a:p>
          <a:endParaRPr lang="en-GB" sz="1100">
            <a:solidFill>
              <a:schemeClr val="tx1"/>
            </a:solidFill>
          </a:endParaRPr>
        </a:p>
      </dgm:t>
    </dgm:pt>
    <dgm:pt modelId="{0FECB8F7-2D9C-4E0B-B2A1-D9D23A892CE3}">
      <dgm:prSet phldrT="[Text]" custT="1"/>
      <dgm:spPr/>
      <dgm:t>
        <a:bodyPr/>
        <a:lstStyle/>
        <a:p>
          <a:pPr algn="r"/>
          <a:r>
            <a:rPr lang="en-GB" sz="1600" dirty="0">
              <a:solidFill>
                <a:schemeClr val="tx1"/>
              </a:solidFill>
            </a:rPr>
            <a:t>Enhanced training opportunities</a:t>
          </a:r>
        </a:p>
      </dgm:t>
    </dgm:pt>
    <dgm:pt modelId="{FB042328-3739-407B-A170-59B4921F451F}" type="parTrans" cxnId="{768C0E79-0F4B-49C3-B31C-6A60D5C6C7EB}">
      <dgm:prSet/>
      <dgm:spPr/>
      <dgm:t>
        <a:bodyPr/>
        <a:lstStyle/>
        <a:p>
          <a:endParaRPr lang="en-GB" sz="1100">
            <a:solidFill>
              <a:schemeClr val="tx1"/>
            </a:solidFill>
          </a:endParaRPr>
        </a:p>
      </dgm:t>
    </dgm:pt>
    <dgm:pt modelId="{13CC8B68-19E5-429B-8537-19D7CAC55387}" type="sibTrans" cxnId="{768C0E79-0F4B-49C3-B31C-6A60D5C6C7EB}">
      <dgm:prSet/>
      <dgm:spPr/>
      <dgm:t>
        <a:bodyPr/>
        <a:lstStyle/>
        <a:p>
          <a:endParaRPr lang="en-GB" sz="1100">
            <a:solidFill>
              <a:schemeClr val="tx1"/>
            </a:solidFill>
          </a:endParaRPr>
        </a:p>
      </dgm:t>
    </dgm:pt>
    <dgm:pt modelId="{02494A59-5396-4538-83CE-6726932296DC}">
      <dgm:prSet phldrT="[Text]" custT="1"/>
      <dgm:spPr/>
      <dgm:t>
        <a:bodyPr/>
        <a:lstStyle/>
        <a:p>
          <a:pPr algn="r"/>
          <a:r>
            <a:rPr lang="en-GB" sz="1600" dirty="0">
              <a:solidFill>
                <a:schemeClr val="tx1"/>
              </a:solidFill>
            </a:rPr>
            <a:t>Improved rotas</a:t>
          </a:r>
        </a:p>
      </dgm:t>
    </dgm:pt>
    <dgm:pt modelId="{33689BDC-C448-4628-AE41-AA430DA6799C}" type="parTrans" cxnId="{9477D13D-E86D-4167-95BC-4260F9FE51B4}">
      <dgm:prSet/>
      <dgm:spPr/>
      <dgm:t>
        <a:bodyPr/>
        <a:lstStyle/>
        <a:p>
          <a:endParaRPr lang="en-GB" sz="1100">
            <a:solidFill>
              <a:schemeClr val="tx1"/>
            </a:solidFill>
          </a:endParaRPr>
        </a:p>
      </dgm:t>
    </dgm:pt>
    <dgm:pt modelId="{7C96A904-83E9-4A8C-8B46-E5699FEF935E}" type="sibTrans" cxnId="{9477D13D-E86D-4167-95BC-4260F9FE51B4}">
      <dgm:prSet/>
      <dgm:spPr/>
      <dgm:t>
        <a:bodyPr/>
        <a:lstStyle/>
        <a:p>
          <a:endParaRPr lang="en-GB" sz="1100">
            <a:solidFill>
              <a:schemeClr val="tx1"/>
            </a:solidFill>
          </a:endParaRPr>
        </a:p>
      </dgm:t>
    </dgm:pt>
    <dgm:pt modelId="{89350AAC-3770-4111-BD3C-E715FB5A5CF2}">
      <dgm:prSet phldrT="[Text]" custT="1"/>
      <dgm:spPr/>
      <dgm:t>
        <a:bodyPr/>
        <a:lstStyle/>
        <a:p>
          <a:r>
            <a:rPr lang="en-GB" sz="1600" dirty="0">
              <a:solidFill>
                <a:schemeClr val="tx1"/>
              </a:solidFill>
            </a:rPr>
            <a:t>Improved working patterns</a:t>
          </a:r>
        </a:p>
      </dgm:t>
    </dgm:pt>
    <dgm:pt modelId="{0EE8E80A-0D4A-46C7-A092-654C67B2A521}" type="parTrans" cxnId="{10297750-EE4C-4F2C-8849-CECD331CB5CB}">
      <dgm:prSet/>
      <dgm:spPr/>
      <dgm:t>
        <a:bodyPr/>
        <a:lstStyle/>
        <a:p>
          <a:endParaRPr lang="en-GB" sz="1100">
            <a:solidFill>
              <a:schemeClr val="tx1"/>
            </a:solidFill>
          </a:endParaRPr>
        </a:p>
      </dgm:t>
    </dgm:pt>
    <dgm:pt modelId="{ACDEA2E2-AB17-4286-90BE-741B5A0CB2D3}" type="sibTrans" cxnId="{10297750-EE4C-4F2C-8849-CECD331CB5CB}">
      <dgm:prSet/>
      <dgm:spPr/>
      <dgm:t>
        <a:bodyPr/>
        <a:lstStyle/>
        <a:p>
          <a:endParaRPr lang="en-GB" sz="1100">
            <a:solidFill>
              <a:schemeClr val="tx1"/>
            </a:solidFill>
          </a:endParaRPr>
        </a:p>
      </dgm:t>
    </dgm:pt>
    <dgm:pt modelId="{1D4DAA76-3CB8-4194-804D-FC3BA544000A}">
      <dgm:prSet phldrT="[Text]" custT="1"/>
      <dgm:spPr/>
      <dgm:t>
        <a:bodyPr/>
        <a:lstStyle/>
        <a:p>
          <a:pPr algn="r"/>
          <a:r>
            <a:rPr lang="en-GB" sz="2400" b="1" dirty="0">
              <a:solidFill>
                <a:schemeClr val="tx1"/>
              </a:solidFill>
            </a:rPr>
            <a:t>Predictability, Planning and Infrastructure</a:t>
          </a:r>
        </a:p>
      </dgm:t>
    </dgm:pt>
    <dgm:pt modelId="{3363776D-67A3-4790-92F8-BAADFE7D53BF}" type="parTrans" cxnId="{E444F2C4-D273-440F-B541-199F4B5200EA}">
      <dgm:prSet/>
      <dgm:spPr/>
      <dgm:t>
        <a:bodyPr/>
        <a:lstStyle/>
        <a:p>
          <a:endParaRPr lang="en-GB" sz="1100">
            <a:solidFill>
              <a:schemeClr val="tx1"/>
            </a:solidFill>
          </a:endParaRPr>
        </a:p>
      </dgm:t>
    </dgm:pt>
    <dgm:pt modelId="{02C2681F-8C4A-44BC-A47E-D1168DA2369B}" type="sibTrans" cxnId="{E444F2C4-D273-440F-B541-199F4B5200EA}">
      <dgm:prSet/>
      <dgm:spPr/>
      <dgm:t>
        <a:bodyPr/>
        <a:lstStyle/>
        <a:p>
          <a:endParaRPr lang="en-GB" sz="1100">
            <a:solidFill>
              <a:schemeClr val="tx1"/>
            </a:solidFill>
          </a:endParaRPr>
        </a:p>
      </dgm:t>
    </dgm:pt>
    <dgm:pt modelId="{2A48D5C3-55C0-4641-BD6C-5471EBC8E859}">
      <dgm:prSet phldrT="[Text]" custT="1"/>
      <dgm:spPr/>
      <dgm:t>
        <a:bodyPr/>
        <a:lstStyle/>
        <a:p>
          <a:pPr algn="r"/>
          <a:r>
            <a:rPr lang="en-GB" sz="1600" dirty="0">
              <a:solidFill>
                <a:schemeClr val="tx1"/>
              </a:solidFill>
            </a:rPr>
            <a:t>Utilising data available</a:t>
          </a:r>
        </a:p>
      </dgm:t>
    </dgm:pt>
    <dgm:pt modelId="{4E5D7CA7-65D5-49A1-B3C8-3754EB9730A7}" type="parTrans" cxnId="{6E6A229A-0E67-4300-AE20-CA3389D32496}">
      <dgm:prSet/>
      <dgm:spPr/>
      <dgm:t>
        <a:bodyPr/>
        <a:lstStyle/>
        <a:p>
          <a:endParaRPr lang="en-GB" sz="1100">
            <a:solidFill>
              <a:schemeClr val="tx1"/>
            </a:solidFill>
          </a:endParaRPr>
        </a:p>
      </dgm:t>
    </dgm:pt>
    <dgm:pt modelId="{049344F0-A171-4B2D-BF76-59FF88CC3EEC}" type="sibTrans" cxnId="{6E6A229A-0E67-4300-AE20-CA3389D32496}">
      <dgm:prSet/>
      <dgm:spPr/>
      <dgm:t>
        <a:bodyPr/>
        <a:lstStyle/>
        <a:p>
          <a:endParaRPr lang="en-GB" sz="1100">
            <a:solidFill>
              <a:schemeClr val="tx1"/>
            </a:solidFill>
          </a:endParaRPr>
        </a:p>
      </dgm:t>
    </dgm:pt>
    <dgm:pt modelId="{448184AB-D06B-48B9-ABF4-584F9D7AEAA7}">
      <dgm:prSet phldrT="[Text]" custT="1"/>
      <dgm:spPr/>
      <dgm:t>
        <a:bodyPr/>
        <a:lstStyle/>
        <a:p>
          <a:pPr algn="r"/>
          <a:r>
            <a:rPr lang="en-GB" sz="1600" dirty="0">
              <a:solidFill>
                <a:schemeClr val="tx1"/>
              </a:solidFill>
            </a:rPr>
            <a:t>Using lessons learned</a:t>
          </a:r>
        </a:p>
      </dgm:t>
    </dgm:pt>
    <dgm:pt modelId="{3D69F4C9-0583-490F-AF6E-E660E8565388}" type="parTrans" cxnId="{F28B51AB-6593-45E5-B52A-793785707B31}">
      <dgm:prSet/>
      <dgm:spPr/>
      <dgm:t>
        <a:bodyPr/>
        <a:lstStyle/>
        <a:p>
          <a:endParaRPr lang="en-GB" sz="1100">
            <a:solidFill>
              <a:schemeClr val="tx1"/>
            </a:solidFill>
          </a:endParaRPr>
        </a:p>
      </dgm:t>
    </dgm:pt>
    <dgm:pt modelId="{5A40E5CB-F1F5-4601-86E9-4BCFC1DBB282}" type="sibTrans" cxnId="{F28B51AB-6593-45E5-B52A-793785707B31}">
      <dgm:prSet/>
      <dgm:spPr/>
      <dgm:t>
        <a:bodyPr/>
        <a:lstStyle/>
        <a:p>
          <a:endParaRPr lang="en-GB" sz="1100">
            <a:solidFill>
              <a:schemeClr val="tx1"/>
            </a:solidFill>
          </a:endParaRPr>
        </a:p>
      </dgm:t>
    </dgm:pt>
    <dgm:pt modelId="{090DD49B-1930-4BB3-96F7-58B897A00E08}">
      <dgm:prSet phldrT="[Text]" custT="1"/>
      <dgm:spPr/>
      <dgm:t>
        <a:bodyPr/>
        <a:lstStyle/>
        <a:p>
          <a:pPr algn="r"/>
          <a:r>
            <a:rPr lang="en-GB" sz="1600" dirty="0">
              <a:solidFill>
                <a:schemeClr val="tx1"/>
              </a:solidFill>
            </a:rPr>
            <a:t>‘Cross boundary’ working</a:t>
          </a:r>
        </a:p>
      </dgm:t>
    </dgm:pt>
    <dgm:pt modelId="{74664D44-56C7-43DF-A721-89048D9ED3C6}" type="parTrans" cxnId="{A19DF3CA-31F5-4349-8840-645DE8697829}">
      <dgm:prSet/>
      <dgm:spPr/>
      <dgm:t>
        <a:bodyPr/>
        <a:lstStyle/>
        <a:p>
          <a:endParaRPr lang="en-GB" sz="1100">
            <a:solidFill>
              <a:schemeClr val="tx1"/>
            </a:solidFill>
          </a:endParaRPr>
        </a:p>
      </dgm:t>
    </dgm:pt>
    <dgm:pt modelId="{5EBA94F3-9E7C-4BD9-9CBA-B01BC68FD59E}" type="sibTrans" cxnId="{A19DF3CA-31F5-4349-8840-645DE8697829}">
      <dgm:prSet/>
      <dgm:spPr/>
      <dgm:t>
        <a:bodyPr/>
        <a:lstStyle/>
        <a:p>
          <a:endParaRPr lang="en-GB" sz="1100">
            <a:solidFill>
              <a:schemeClr val="tx1"/>
            </a:solidFill>
          </a:endParaRPr>
        </a:p>
      </dgm:t>
    </dgm:pt>
    <dgm:pt modelId="{B3AED40A-3428-42FA-A7E6-C272587E7B75}" type="pres">
      <dgm:prSet presAssocID="{80677847-2201-462C-B786-F0E79FD7556F}" presName="diagram" presStyleCnt="0">
        <dgm:presLayoutVars>
          <dgm:dir/>
          <dgm:resizeHandles val="exact"/>
        </dgm:presLayoutVars>
      </dgm:prSet>
      <dgm:spPr/>
    </dgm:pt>
    <dgm:pt modelId="{38B3C517-8A58-44C2-8188-70BFF3828346}" type="pres">
      <dgm:prSet presAssocID="{17E09E77-87A5-49C0-AD92-13ECD4AACB09}" presName="node" presStyleLbl="node1" presStyleIdx="0" presStyleCnt="4" custScaleX="130038">
        <dgm:presLayoutVars>
          <dgm:bulletEnabled val="1"/>
        </dgm:presLayoutVars>
      </dgm:prSet>
      <dgm:spPr/>
    </dgm:pt>
    <dgm:pt modelId="{DE0DF9FB-B4FA-46D4-8831-415CF089FCCE}" type="pres">
      <dgm:prSet presAssocID="{C6B31F2E-1B1B-47D7-95C1-90617393C6DF}" presName="sibTrans" presStyleCnt="0"/>
      <dgm:spPr/>
    </dgm:pt>
    <dgm:pt modelId="{3B7DDE7A-73A8-4294-AF61-80D885012EFB}" type="pres">
      <dgm:prSet presAssocID="{6E881B02-720A-4574-9785-0AAC5D8F1762}" presName="node" presStyleLbl="node1" presStyleIdx="1" presStyleCnt="4" custScaleX="130038">
        <dgm:presLayoutVars>
          <dgm:bulletEnabled val="1"/>
        </dgm:presLayoutVars>
      </dgm:prSet>
      <dgm:spPr/>
    </dgm:pt>
    <dgm:pt modelId="{FA81D889-E40A-4799-ACE4-479358943B3B}" type="pres">
      <dgm:prSet presAssocID="{ED55BF93-3507-40B5-8C91-DC99CB93C3A8}" presName="sibTrans" presStyleCnt="0"/>
      <dgm:spPr/>
    </dgm:pt>
    <dgm:pt modelId="{02CF1A1C-3C8B-4F09-9BF8-4146DCA0F801}" type="pres">
      <dgm:prSet presAssocID="{6B7AC895-E129-4398-8FDC-C9BCFC39B54F}" presName="node" presStyleLbl="node1" presStyleIdx="2" presStyleCnt="4" custScaleX="130038">
        <dgm:presLayoutVars>
          <dgm:bulletEnabled val="1"/>
        </dgm:presLayoutVars>
      </dgm:prSet>
      <dgm:spPr/>
    </dgm:pt>
    <dgm:pt modelId="{74EBEBCA-C1CE-45B9-AAEB-A6317020D543}" type="pres">
      <dgm:prSet presAssocID="{E838AF80-F0C8-497A-84F4-9C0C3E6A267F}" presName="sibTrans" presStyleCnt="0"/>
      <dgm:spPr/>
    </dgm:pt>
    <dgm:pt modelId="{7E5CBE92-EFE3-4E65-BED4-440BCEBDFAE7}" type="pres">
      <dgm:prSet presAssocID="{1D4DAA76-3CB8-4194-804D-FC3BA544000A}" presName="node" presStyleLbl="node1" presStyleIdx="3" presStyleCnt="4" custScaleX="130038">
        <dgm:presLayoutVars>
          <dgm:bulletEnabled val="1"/>
        </dgm:presLayoutVars>
      </dgm:prSet>
      <dgm:spPr/>
    </dgm:pt>
  </dgm:ptLst>
  <dgm:cxnLst>
    <dgm:cxn modelId="{7F9C170B-B1C7-405D-AE64-9A13467E2E2C}" type="presOf" srcId="{89350AAC-3770-4111-BD3C-E715FB5A5CF2}" destId="{02CF1A1C-3C8B-4F09-9BF8-4146DCA0F801}" srcOrd="0" destOrd="2" presId="urn:microsoft.com/office/officeart/2005/8/layout/default"/>
    <dgm:cxn modelId="{46A9100C-CC7C-423F-B960-832906AACF5F}" type="presOf" srcId="{2A48D5C3-55C0-4641-BD6C-5471EBC8E859}" destId="{7E5CBE92-EFE3-4E65-BED4-440BCEBDFAE7}" srcOrd="0" destOrd="1" presId="urn:microsoft.com/office/officeart/2005/8/layout/default"/>
    <dgm:cxn modelId="{8B088A1B-924A-446C-B959-ED0324E59EEB}" srcId="{80677847-2201-462C-B786-F0E79FD7556F}" destId="{6B7AC895-E129-4398-8FDC-C9BCFC39B54F}" srcOrd="2" destOrd="0" parTransId="{30EC1207-3551-4033-863C-F815985BE896}" sibTransId="{E838AF80-F0C8-497A-84F4-9C0C3E6A267F}"/>
    <dgm:cxn modelId="{BC822F29-13C0-444B-B4B9-B930765F3470}" type="presOf" srcId="{7F2180DC-1B6F-4D86-A032-5157866CA62A}" destId="{3B7DDE7A-73A8-4294-AF61-80D885012EFB}" srcOrd="0" destOrd="1" presId="urn:microsoft.com/office/officeart/2005/8/layout/default"/>
    <dgm:cxn modelId="{D1F45229-7799-4729-A7D2-485C11399FCA}" srcId="{17E09E77-87A5-49C0-AD92-13ECD4AACB09}" destId="{1A71F4D6-E48D-450E-BF32-4242E973AA31}" srcOrd="2" destOrd="0" parTransId="{F2613C6B-C595-43A0-B88B-8EF23B06D874}" sibTransId="{DE4D75B1-4875-4891-864B-63CE9B7F3838}"/>
    <dgm:cxn modelId="{0A0F972B-A967-470E-8957-6276B5508655}" type="presOf" srcId="{17E09E77-87A5-49C0-AD92-13ECD4AACB09}" destId="{38B3C517-8A58-44C2-8188-70BFF3828346}" srcOrd="0" destOrd="0" presId="urn:microsoft.com/office/officeart/2005/8/layout/default"/>
    <dgm:cxn modelId="{F78C4635-5E7A-461D-8ECB-10FE71873313}" type="presOf" srcId="{AF986DB6-5F21-4E94-B0B1-EDD28C5D8FCC}" destId="{38B3C517-8A58-44C2-8188-70BFF3828346}" srcOrd="0" destOrd="1" presId="urn:microsoft.com/office/officeart/2005/8/layout/default"/>
    <dgm:cxn modelId="{9477D13D-E86D-4167-95BC-4260F9FE51B4}" srcId="{6E881B02-720A-4574-9785-0AAC5D8F1762}" destId="{02494A59-5396-4538-83CE-6726932296DC}" srcOrd="2" destOrd="0" parTransId="{33689BDC-C448-4628-AE41-AA430DA6799C}" sibTransId="{7C96A904-83E9-4A8C-8B46-E5699FEF935E}"/>
    <dgm:cxn modelId="{32D4ED41-EAA1-4879-BA47-A9AD36E2A680}" type="presOf" srcId="{1D4DAA76-3CB8-4194-804D-FC3BA544000A}" destId="{7E5CBE92-EFE3-4E65-BED4-440BCEBDFAE7}" srcOrd="0" destOrd="0" presId="urn:microsoft.com/office/officeart/2005/8/layout/default"/>
    <dgm:cxn modelId="{0984C664-2235-4AC6-A18D-6EB57E06BD55}" type="presOf" srcId="{448184AB-D06B-48B9-ABF4-584F9D7AEAA7}" destId="{7E5CBE92-EFE3-4E65-BED4-440BCEBDFAE7}" srcOrd="0" destOrd="2" presId="urn:microsoft.com/office/officeart/2005/8/layout/default"/>
    <dgm:cxn modelId="{10297750-EE4C-4F2C-8849-CECD331CB5CB}" srcId="{6B7AC895-E129-4398-8FDC-C9BCFC39B54F}" destId="{89350AAC-3770-4111-BD3C-E715FB5A5CF2}" srcOrd="1" destOrd="0" parTransId="{0EE8E80A-0D4A-46C7-A092-654C67B2A521}" sibTransId="{ACDEA2E2-AB17-4286-90BE-741B5A0CB2D3}"/>
    <dgm:cxn modelId="{66EA6076-F83F-4395-A61E-E12D6F3D0C55}" srcId="{17E09E77-87A5-49C0-AD92-13ECD4AACB09}" destId="{A703D67E-A164-41CB-A14F-9BB42E57BE52}" srcOrd="1" destOrd="0" parTransId="{7C65393D-3AD1-4183-9459-171F586A1AF5}" sibTransId="{04EC61A2-4015-4062-AA72-E2A2CEC10AC8}"/>
    <dgm:cxn modelId="{EE1CA377-209F-4FFA-AC7D-EBB9EB6D2564}" type="presOf" srcId="{02494A59-5396-4538-83CE-6726932296DC}" destId="{3B7DDE7A-73A8-4294-AF61-80D885012EFB}" srcOrd="0" destOrd="3" presId="urn:microsoft.com/office/officeart/2005/8/layout/default"/>
    <dgm:cxn modelId="{768C0E79-0F4B-49C3-B31C-6A60D5C6C7EB}" srcId="{6E881B02-720A-4574-9785-0AAC5D8F1762}" destId="{0FECB8F7-2D9C-4E0B-B2A1-D9D23A892CE3}" srcOrd="1" destOrd="0" parTransId="{FB042328-3739-407B-A170-59B4921F451F}" sibTransId="{13CC8B68-19E5-429B-8537-19D7CAC55387}"/>
    <dgm:cxn modelId="{01D5B091-7F27-42F5-9A73-6790A153AF75}" srcId="{80677847-2201-462C-B786-F0E79FD7556F}" destId="{17E09E77-87A5-49C0-AD92-13ECD4AACB09}" srcOrd="0" destOrd="0" parTransId="{163375A1-7515-44FA-B694-B1C4F932D0F1}" sibTransId="{C6B31F2E-1B1B-47D7-95C1-90617393C6DF}"/>
    <dgm:cxn modelId="{6E6A229A-0E67-4300-AE20-CA3389D32496}" srcId="{1D4DAA76-3CB8-4194-804D-FC3BA544000A}" destId="{2A48D5C3-55C0-4641-BD6C-5471EBC8E859}" srcOrd="0" destOrd="0" parTransId="{4E5D7CA7-65D5-49A1-B3C8-3754EB9730A7}" sibTransId="{049344F0-A171-4B2D-BF76-59FF88CC3EEC}"/>
    <dgm:cxn modelId="{2A69E2A1-EB43-46B5-A950-C2C85F191DFD}" type="presOf" srcId="{4D97BC4D-3ADF-4ED4-96FA-244B74D37910}" destId="{02CF1A1C-3C8B-4F09-9BF8-4146DCA0F801}" srcOrd="0" destOrd="1" presId="urn:microsoft.com/office/officeart/2005/8/layout/default"/>
    <dgm:cxn modelId="{F28B51AB-6593-45E5-B52A-793785707B31}" srcId="{1D4DAA76-3CB8-4194-804D-FC3BA544000A}" destId="{448184AB-D06B-48B9-ABF4-584F9D7AEAA7}" srcOrd="1" destOrd="0" parTransId="{3D69F4C9-0583-490F-AF6E-E660E8565388}" sibTransId="{5A40E5CB-F1F5-4601-86E9-4BCFC1DBB282}"/>
    <dgm:cxn modelId="{A3FCA7B9-E678-47BD-9682-D3ECBA667E28}" srcId="{6B7AC895-E129-4398-8FDC-C9BCFC39B54F}" destId="{4D97BC4D-3ADF-4ED4-96FA-244B74D37910}" srcOrd="0" destOrd="0" parTransId="{D956E273-B443-4466-BDD6-43268293BC46}" sibTransId="{CC678D68-AEA0-42D1-9333-DC88A98B62F3}"/>
    <dgm:cxn modelId="{C52FB4BA-71BA-4713-9B40-264975B90448}" srcId="{80677847-2201-462C-B786-F0E79FD7556F}" destId="{6E881B02-720A-4574-9785-0AAC5D8F1762}" srcOrd="1" destOrd="0" parTransId="{72480E58-47B1-415A-BB31-596E8C0C921C}" sibTransId="{ED55BF93-3507-40B5-8C91-DC99CB93C3A8}"/>
    <dgm:cxn modelId="{E444F2C4-D273-440F-B541-199F4B5200EA}" srcId="{80677847-2201-462C-B786-F0E79FD7556F}" destId="{1D4DAA76-3CB8-4194-804D-FC3BA544000A}" srcOrd="3" destOrd="0" parTransId="{3363776D-67A3-4790-92F8-BAADFE7D53BF}" sibTransId="{02C2681F-8C4A-44BC-A47E-D1168DA2369B}"/>
    <dgm:cxn modelId="{6BA379C6-3D5D-4828-824D-E34A07865006}" type="presOf" srcId="{80677847-2201-462C-B786-F0E79FD7556F}" destId="{B3AED40A-3428-42FA-A7E6-C272587E7B75}" srcOrd="0" destOrd="0" presId="urn:microsoft.com/office/officeart/2005/8/layout/default"/>
    <dgm:cxn modelId="{35F486C9-DB0D-4A45-9221-242DD1F00E18}" srcId="{17E09E77-87A5-49C0-AD92-13ECD4AACB09}" destId="{AF986DB6-5F21-4E94-B0B1-EDD28C5D8FCC}" srcOrd="0" destOrd="0" parTransId="{21569B67-F3C2-4000-8AEB-C5DFF7917C5C}" sibTransId="{29B1076F-368B-492A-AB65-43AB2D2067DB}"/>
    <dgm:cxn modelId="{A19DF3CA-31F5-4349-8840-645DE8697829}" srcId="{1D4DAA76-3CB8-4194-804D-FC3BA544000A}" destId="{090DD49B-1930-4BB3-96F7-58B897A00E08}" srcOrd="2" destOrd="0" parTransId="{74664D44-56C7-43DF-A721-89048D9ED3C6}" sibTransId="{5EBA94F3-9E7C-4BD9-9CBA-B01BC68FD59E}"/>
    <dgm:cxn modelId="{97C7F4CB-4566-4B07-BAF2-FA15040DE67F}" type="presOf" srcId="{6E881B02-720A-4574-9785-0AAC5D8F1762}" destId="{3B7DDE7A-73A8-4294-AF61-80D885012EFB}" srcOrd="0" destOrd="0" presId="urn:microsoft.com/office/officeart/2005/8/layout/default"/>
    <dgm:cxn modelId="{311A8AE6-FC2F-4E56-9D60-2FE5C6385637}" type="presOf" srcId="{A703D67E-A164-41CB-A14F-9BB42E57BE52}" destId="{38B3C517-8A58-44C2-8188-70BFF3828346}" srcOrd="0" destOrd="2" presId="urn:microsoft.com/office/officeart/2005/8/layout/default"/>
    <dgm:cxn modelId="{BE4A77EF-C480-44C0-B115-9032FF64F012}" type="presOf" srcId="{6B7AC895-E129-4398-8FDC-C9BCFC39B54F}" destId="{02CF1A1C-3C8B-4F09-9BF8-4146DCA0F801}" srcOrd="0" destOrd="0" presId="urn:microsoft.com/office/officeart/2005/8/layout/default"/>
    <dgm:cxn modelId="{7983C0F1-7122-4400-8D7D-546F80EA943C}" type="presOf" srcId="{0FECB8F7-2D9C-4E0B-B2A1-D9D23A892CE3}" destId="{3B7DDE7A-73A8-4294-AF61-80D885012EFB}" srcOrd="0" destOrd="2" presId="urn:microsoft.com/office/officeart/2005/8/layout/default"/>
    <dgm:cxn modelId="{277D32F5-2AAE-452C-BB8A-DD18BC260EA5}" srcId="{6E881B02-720A-4574-9785-0AAC5D8F1762}" destId="{7F2180DC-1B6F-4D86-A032-5157866CA62A}" srcOrd="0" destOrd="0" parTransId="{E57A3B2B-7C04-4629-8758-95AD8ACD090D}" sibTransId="{20EC43CC-2339-411F-BEFD-8F07C0319094}"/>
    <dgm:cxn modelId="{CA2FE6F5-9394-4F5C-87A8-1F961E358C41}" type="presOf" srcId="{090DD49B-1930-4BB3-96F7-58B897A00E08}" destId="{7E5CBE92-EFE3-4E65-BED4-440BCEBDFAE7}" srcOrd="0" destOrd="3" presId="urn:microsoft.com/office/officeart/2005/8/layout/default"/>
    <dgm:cxn modelId="{584688F6-F9BF-4C28-8FB2-738414C32B00}" type="presOf" srcId="{1A71F4D6-E48D-450E-BF32-4242E973AA31}" destId="{38B3C517-8A58-44C2-8188-70BFF3828346}" srcOrd="0" destOrd="3" presId="urn:microsoft.com/office/officeart/2005/8/layout/default"/>
    <dgm:cxn modelId="{53F1ACF1-0BF1-46A2-A4C6-907B53629999}" type="presParOf" srcId="{B3AED40A-3428-42FA-A7E6-C272587E7B75}" destId="{38B3C517-8A58-44C2-8188-70BFF3828346}" srcOrd="0" destOrd="0" presId="urn:microsoft.com/office/officeart/2005/8/layout/default"/>
    <dgm:cxn modelId="{5606E38E-58C5-4ACA-B5F5-20458F2A099C}" type="presParOf" srcId="{B3AED40A-3428-42FA-A7E6-C272587E7B75}" destId="{DE0DF9FB-B4FA-46D4-8831-415CF089FCCE}" srcOrd="1" destOrd="0" presId="urn:microsoft.com/office/officeart/2005/8/layout/default"/>
    <dgm:cxn modelId="{70E8829F-C572-4DD2-83C3-776A575D119E}" type="presParOf" srcId="{B3AED40A-3428-42FA-A7E6-C272587E7B75}" destId="{3B7DDE7A-73A8-4294-AF61-80D885012EFB}" srcOrd="2" destOrd="0" presId="urn:microsoft.com/office/officeart/2005/8/layout/default"/>
    <dgm:cxn modelId="{9DB8BE26-CC70-4D52-BCAA-5BC5DA453E7F}" type="presParOf" srcId="{B3AED40A-3428-42FA-A7E6-C272587E7B75}" destId="{FA81D889-E40A-4799-ACE4-479358943B3B}" srcOrd="3" destOrd="0" presId="urn:microsoft.com/office/officeart/2005/8/layout/default"/>
    <dgm:cxn modelId="{0646AFB7-E0B5-439B-9D62-6F79A8E9834A}" type="presParOf" srcId="{B3AED40A-3428-42FA-A7E6-C272587E7B75}" destId="{02CF1A1C-3C8B-4F09-9BF8-4146DCA0F801}" srcOrd="4" destOrd="0" presId="urn:microsoft.com/office/officeart/2005/8/layout/default"/>
    <dgm:cxn modelId="{D0EB9902-B9D7-4071-9180-3C98442848C4}" type="presParOf" srcId="{B3AED40A-3428-42FA-A7E6-C272587E7B75}" destId="{74EBEBCA-C1CE-45B9-AAEB-A6317020D543}" srcOrd="5" destOrd="0" presId="urn:microsoft.com/office/officeart/2005/8/layout/default"/>
    <dgm:cxn modelId="{DC608323-B42B-4232-A4A6-E482C7EB345B}" type="presParOf" srcId="{B3AED40A-3428-42FA-A7E6-C272587E7B75}" destId="{7E5CBE92-EFE3-4E65-BED4-440BCEBDFAE7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F74347-4B0F-4FD8-92B3-764BFE1A0904}">
      <dsp:nvSpPr>
        <dsp:cNvPr id="0" name=""/>
        <dsp:cNvSpPr/>
      </dsp:nvSpPr>
      <dsp:spPr>
        <a:xfrm rot="10800000">
          <a:off x="0" y="0"/>
          <a:ext cx="5921844" cy="575728"/>
        </a:xfrm>
        <a:prstGeom prst="trapezoid">
          <a:avLst>
            <a:gd name="adj" fmla="val 64286"/>
          </a:avLst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400" kern="1200" dirty="0"/>
            <a:t>Patient flow: 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400" kern="1200" dirty="0"/>
            <a:t>13 papers</a:t>
          </a:r>
        </a:p>
      </dsp:txBody>
      <dsp:txXfrm rot="-10800000">
        <a:off x="1036322" y="0"/>
        <a:ext cx="3849199" cy="575728"/>
      </dsp:txXfrm>
    </dsp:sp>
    <dsp:sp modelId="{E2419A17-139C-4C4F-9A04-C86DF90E26FF}">
      <dsp:nvSpPr>
        <dsp:cNvPr id="0" name=""/>
        <dsp:cNvSpPr/>
      </dsp:nvSpPr>
      <dsp:spPr>
        <a:xfrm rot="10800000">
          <a:off x="370115" y="575728"/>
          <a:ext cx="5181614" cy="575728"/>
        </a:xfrm>
        <a:prstGeom prst="trapezoid">
          <a:avLst>
            <a:gd name="adj" fmla="val 64286"/>
          </a:avLst>
        </a:prstGeom>
        <a:solidFill>
          <a:schemeClr val="accent1">
            <a:alpha val="90000"/>
            <a:hueOff val="0"/>
            <a:satOff val="0"/>
            <a:lumOff val="0"/>
            <a:alphaOff val="-5714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400" kern="1200" dirty="0"/>
            <a:t>Communication and Collaboration: 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400" kern="1200" dirty="0"/>
            <a:t>13 papers</a:t>
          </a:r>
        </a:p>
      </dsp:txBody>
      <dsp:txXfrm rot="-10800000">
        <a:off x="1276897" y="575728"/>
        <a:ext cx="3368049" cy="575728"/>
      </dsp:txXfrm>
    </dsp:sp>
    <dsp:sp modelId="{B690F6F7-64FB-495F-B66D-67B7AED16EA8}">
      <dsp:nvSpPr>
        <dsp:cNvPr id="0" name=""/>
        <dsp:cNvSpPr/>
      </dsp:nvSpPr>
      <dsp:spPr>
        <a:xfrm rot="10800000">
          <a:off x="740230" y="1151457"/>
          <a:ext cx="4441383" cy="575728"/>
        </a:xfrm>
        <a:prstGeom prst="trapezoid">
          <a:avLst>
            <a:gd name="adj" fmla="val 64286"/>
          </a:avLst>
        </a:prstGeom>
        <a:solidFill>
          <a:schemeClr val="accent1">
            <a:alpha val="90000"/>
            <a:hueOff val="0"/>
            <a:satOff val="0"/>
            <a:lumOff val="0"/>
            <a:alphaOff val="-11429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400" kern="1200" dirty="0"/>
            <a:t>Demand: 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400" kern="1200" dirty="0"/>
            <a:t>13 papers</a:t>
          </a:r>
        </a:p>
      </dsp:txBody>
      <dsp:txXfrm rot="-10800000">
        <a:off x="1517472" y="1151457"/>
        <a:ext cx="2886899" cy="575728"/>
      </dsp:txXfrm>
    </dsp:sp>
    <dsp:sp modelId="{4B776302-20F9-49AB-AF42-2DF358EB8AE1}">
      <dsp:nvSpPr>
        <dsp:cNvPr id="0" name=""/>
        <dsp:cNvSpPr/>
      </dsp:nvSpPr>
      <dsp:spPr>
        <a:xfrm rot="10800000">
          <a:off x="1110345" y="1727186"/>
          <a:ext cx="3701153" cy="575728"/>
        </a:xfrm>
        <a:prstGeom prst="trapezoid">
          <a:avLst>
            <a:gd name="adj" fmla="val 64286"/>
          </a:avLst>
        </a:prstGeom>
        <a:solidFill>
          <a:schemeClr val="accent1">
            <a:alpha val="90000"/>
            <a:hueOff val="0"/>
            <a:satOff val="0"/>
            <a:lumOff val="0"/>
            <a:alphaOff val="-17143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400" kern="1200" dirty="0"/>
            <a:t>System / Bed Capacity: 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400" kern="1200" dirty="0"/>
            <a:t>12 papers</a:t>
          </a:r>
        </a:p>
      </dsp:txBody>
      <dsp:txXfrm rot="-10800000">
        <a:off x="1758047" y="1727186"/>
        <a:ext cx="2405749" cy="575728"/>
      </dsp:txXfrm>
    </dsp:sp>
    <dsp:sp modelId="{3E555FFF-7F61-4F5B-A285-458CD75B50C5}">
      <dsp:nvSpPr>
        <dsp:cNvPr id="0" name=""/>
        <dsp:cNvSpPr/>
      </dsp:nvSpPr>
      <dsp:spPr>
        <a:xfrm rot="10800000">
          <a:off x="1480461" y="2302915"/>
          <a:ext cx="2960922" cy="575728"/>
        </a:xfrm>
        <a:prstGeom prst="trapezoid">
          <a:avLst>
            <a:gd name="adj" fmla="val 64286"/>
          </a:avLst>
        </a:prstGeom>
        <a:solidFill>
          <a:schemeClr val="accent1">
            <a:alpha val="90000"/>
            <a:hueOff val="0"/>
            <a:satOff val="0"/>
            <a:lumOff val="0"/>
            <a:alphaOff val="-22857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400" kern="1200" dirty="0"/>
            <a:t>Funding: 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400" kern="1200" dirty="0"/>
            <a:t>6 papers</a:t>
          </a:r>
        </a:p>
      </dsp:txBody>
      <dsp:txXfrm rot="-10800000">
        <a:off x="1998622" y="2302915"/>
        <a:ext cx="1924599" cy="575728"/>
      </dsp:txXfrm>
    </dsp:sp>
    <dsp:sp modelId="{3A53032A-FAB1-4F99-8912-2F28BA92C5A5}">
      <dsp:nvSpPr>
        <dsp:cNvPr id="0" name=""/>
        <dsp:cNvSpPr/>
      </dsp:nvSpPr>
      <dsp:spPr>
        <a:xfrm rot="10800000">
          <a:off x="1850576" y="2878644"/>
          <a:ext cx="2220691" cy="575728"/>
        </a:xfrm>
        <a:prstGeom prst="trapezoid">
          <a:avLst>
            <a:gd name="adj" fmla="val 64286"/>
          </a:avLst>
        </a:prstGeom>
        <a:solidFill>
          <a:schemeClr val="accent1">
            <a:alpha val="90000"/>
            <a:hueOff val="0"/>
            <a:satOff val="0"/>
            <a:lumOff val="0"/>
            <a:alphaOff val="-28571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400" kern="1200" dirty="0"/>
            <a:t>Planning: 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400" kern="1200" dirty="0"/>
            <a:t>6 papers</a:t>
          </a:r>
        </a:p>
      </dsp:txBody>
      <dsp:txXfrm rot="-10800000">
        <a:off x="2239197" y="2878644"/>
        <a:ext cx="1443449" cy="575728"/>
      </dsp:txXfrm>
    </dsp:sp>
    <dsp:sp modelId="{03ACCCC7-DC74-4FC3-ACEB-BF1B3026F3B7}">
      <dsp:nvSpPr>
        <dsp:cNvPr id="0" name=""/>
        <dsp:cNvSpPr/>
      </dsp:nvSpPr>
      <dsp:spPr>
        <a:xfrm rot="10800000">
          <a:off x="2220691" y="3454373"/>
          <a:ext cx="1480461" cy="575728"/>
        </a:xfrm>
        <a:prstGeom prst="trapezoid">
          <a:avLst>
            <a:gd name="adj" fmla="val 64286"/>
          </a:avLst>
        </a:prstGeom>
        <a:solidFill>
          <a:schemeClr val="accent1">
            <a:alpha val="90000"/>
            <a:hueOff val="0"/>
            <a:satOff val="0"/>
            <a:lumOff val="0"/>
            <a:alphaOff val="-34286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400" kern="1200" dirty="0"/>
            <a:t>Patient safety: 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400" kern="1200" dirty="0"/>
            <a:t>3 papers</a:t>
          </a:r>
        </a:p>
      </dsp:txBody>
      <dsp:txXfrm rot="-10800000">
        <a:off x="2479772" y="3454373"/>
        <a:ext cx="962299" cy="575728"/>
      </dsp:txXfrm>
    </dsp:sp>
    <dsp:sp modelId="{FA7DFDE8-0551-4E97-9A64-69FB71AFF035}">
      <dsp:nvSpPr>
        <dsp:cNvPr id="0" name=""/>
        <dsp:cNvSpPr/>
      </dsp:nvSpPr>
      <dsp:spPr>
        <a:xfrm rot="10800000">
          <a:off x="2598305" y="4030102"/>
          <a:ext cx="740230" cy="575728"/>
        </a:xfrm>
        <a:prstGeom prst="trapezoid">
          <a:avLst>
            <a:gd name="adj" fmla="val 64286"/>
          </a:avLst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400" kern="1200" dirty="0"/>
            <a:t>Staff Training: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400" kern="1200" dirty="0"/>
            <a:t>3</a:t>
          </a:r>
        </a:p>
      </dsp:txBody>
      <dsp:txXfrm rot="-10800000">
        <a:off x="2598305" y="4030102"/>
        <a:ext cx="740230" cy="5757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B3C517-8A58-44C2-8188-70BFF3828346}">
      <dsp:nvSpPr>
        <dsp:cNvPr id="0" name=""/>
        <dsp:cNvSpPr/>
      </dsp:nvSpPr>
      <dsp:spPr>
        <a:xfrm>
          <a:off x="269522" y="2741"/>
          <a:ext cx="3900963" cy="1799918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>
              <a:solidFill>
                <a:schemeClr val="tx1"/>
              </a:solidFill>
            </a:rPr>
            <a:t>Proactive Work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solidFill>
                <a:schemeClr val="tx1"/>
              </a:solidFill>
            </a:rPr>
            <a:t>Early actions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solidFill>
                <a:schemeClr val="tx1"/>
              </a:solidFill>
            </a:rPr>
            <a:t>Process improvements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solidFill>
                <a:schemeClr val="tx1"/>
              </a:solidFill>
            </a:rPr>
            <a:t>Involvement of key stakeholders</a:t>
          </a:r>
        </a:p>
      </dsp:txBody>
      <dsp:txXfrm>
        <a:off x="269522" y="2741"/>
        <a:ext cx="3900963" cy="1799918"/>
      </dsp:txXfrm>
    </dsp:sp>
    <dsp:sp modelId="{3B7DDE7A-73A8-4294-AF61-80D885012EFB}">
      <dsp:nvSpPr>
        <dsp:cNvPr id="0" name=""/>
        <dsp:cNvSpPr/>
      </dsp:nvSpPr>
      <dsp:spPr>
        <a:xfrm>
          <a:off x="4470473" y="2741"/>
          <a:ext cx="3900963" cy="1799918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13333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>
              <a:solidFill>
                <a:schemeClr val="tx1"/>
              </a:solidFill>
            </a:rPr>
            <a:t>Investment in staff</a:t>
          </a:r>
        </a:p>
        <a:p>
          <a:pPr marL="171450" lvl="1" indent="-171450" algn="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solidFill>
                <a:schemeClr val="tx1"/>
              </a:solidFill>
            </a:rPr>
            <a:t>Task based roles</a:t>
          </a:r>
        </a:p>
        <a:p>
          <a:pPr marL="171450" lvl="1" indent="-171450" algn="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solidFill>
                <a:schemeClr val="tx1"/>
              </a:solidFill>
            </a:rPr>
            <a:t>Enhanced training opportunities</a:t>
          </a:r>
        </a:p>
        <a:p>
          <a:pPr marL="171450" lvl="1" indent="-171450" algn="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solidFill>
                <a:schemeClr val="tx1"/>
              </a:solidFill>
            </a:rPr>
            <a:t>Improved rotas</a:t>
          </a:r>
        </a:p>
      </dsp:txBody>
      <dsp:txXfrm>
        <a:off x="4470473" y="2741"/>
        <a:ext cx="3900963" cy="1799918"/>
      </dsp:txXfrm>
    </dsp:sp>
    <dsp:sp modelId="{02CF1A1C-3C8B-4F09-9BF8-4146DCA0F801}">
      <dsp:nvSpPr>
        <dsp:cNvPr id="0" name=""/>
        <dsp:cNvSpPr/>
      </dsp:nvSpPr>
      <dsp:spPr>
        <a:xfrm>
          <a:off x="269522" y="2102646"/>
          <a:ext cx="3900963" cy="1799918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26667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>
              <a:solidFill>
                <a:schemeClr val="tx1"/>
              </a:solidFill>
            </a:rPr>
            <a:t>Recruitment and Retention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solidFill>
                <a:schemeClr val="tx1"/>
              </a:solidFill>
            </a:rPr>
            <a:t>Incentivising difficult to fill shifts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solidFill>
                <a:schemeClr val="tx1"/>
              </a:solidFill>
            </a:rPr>
            <a:t>Improved working patterns</a:t>
          </a:r>
        </a:p>
      </dsp:txBody>
      <dsp:txXfrm>
        <a:off x="269522" y="2102646"/>
        <a:ext cx="3900963" cy="1799918"/>
      </dsp:txXfrm>
    </dsp:sp>
    <dsp:sp modelId="{7E5CBE92-EFE3-4E65-BED4-440BCEBDFAE7}">
      <dsp:nvSpPr>
        <dsp:cNvPr id="0" name=""/>
        <dsp:cNvSpPr/>
      </dsp:nvSpPr>
      <dsp:spPr>
        <a:xfrm>
          <a:off x="4470473" y="2102646"/>
          <a:ext cx="3900963" cy="1799918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>
              <a:solidFill>
                <a:schemeClr val="tx1"/>
              </a:solidFill>
            </a:rPr>
            <a:t>Predictability, Planning and Infrastructure</a:t>
          </a:r>
        </a:p>
        <a:p>
          <a:pPr marL="171450" lvl="1" indent="-171450" algn="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solidFill>
                <a:schemeClr val="tx1"/>
              </a:solidFill>
            </a:rPr>
            <a:t>Utilising data available</a:t>
          </a:r>
        </a:p>
        <a:p>
          <a:pPr marL="171450" lvl="1" indent="-171450" algn="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solidFill>
                <a:schemeClr val="tx1"/>
              </a:solidFill>
            </a:rPr>
            <a:t>Using lessons learned</a:t>
          </a:r>
        </a:p>
        <a:p>
          <a:pPr marL="171450" lvl="1" indent="-171450" algn="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solidFill>
                <a:schemeClr val="tx1"/>
              </a:solidFill>
            </a:rPr>
            <a:t>‘Cross boundary’ working</a:t>
          </a:r>
        </a:p>
      </dsp:txBody>
      <dsp:txXfrm>
        <a:off x="4470473" y="2102646"/>
        <a:ext cx="3900963" cy="17999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C1854063-449F-461E-8FA0-72984BA09804}" type="datetimeFigureOut">
              <a:rPr lang="en-GB" smtClean="0"/>
              <a:t>16/09/2019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A8F77-719C-45D0-AF50-7023F4A5A465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4063-449F-461E-8FA0-72984BA09804}" type="datetimeFigureOut">
              <a:rPr lang="en-GB" smtClean="0"/>
              <a:t>16/09/2019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A8F77-719C-45D0-AF50-7023F4A5A465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4063-449F-461E-8FA0-72984BA09804}" type="datetimeFigureOut">
              <a:rPr lang="en-GB" smtClean="0"/>
              <a:t>16/09/2019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A8F77-719C-45D0-AF50-7023F4A5A465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4063-449F-461E-8FA0-72984BA09804}" type="datetimeFigureOut">
              <a:rPr lang="en-GB" smtClean="0"/>
              <a:t>16/09/2019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A8F77-719C-45D0-AF50-7023F4A5A46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4063-449F-461E-8FA0-72984BA09804}" type="datetimeFigureOut">
              <a:rPr lang="en-GB" smtClean="0"/>
              <a:t>16/09/2019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A8F77-719C-45D0-AF50-7023F4A5A465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4063-449F-461E-8FA0-72984BA09804}" type="datetimeFigureOut">
              <a:rPr lang="en-GB" smtClean="0"/>
              <a:t>16/09/2019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A8F77-719C-45D0-AF50-7023F4A5A465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4063-449F-461E-8FA0-72984BA09804}" type="datetimeFigureOut">
              <a:rPr lang="en-GB" smtClean="0"/>
              <a:t>16/09/2019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A8F77-719C-45D0-AF50-7023F4A5A465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4063-449F-461E-8FA0-72984BA09804}" type="datetimeFigureOut">
              <a:rPr lang="en-GB" smtClean="0"/>
              <a:t>16/09/2019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A8F77-719C-45D0-AF50-7023F4A5A46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4063-449F-461E-8FA0-72984BA09804}" type="datetimeFigureOut">
              <a:rPr lang="en-GB" smtClean="0"/>
              <a:t>16/09/2019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A8F77-719C-45D0-AF50-7023F4A5A465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4063-449F-461E-8FA0-72984BA09804}" type="datetimeFigureOut">
              <a:rPr lang="en-GB" smtClean="0"/>
              <a:t>16/09/2019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A8F77-719C-45D0-AF50-7023F4A5A465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4063-449F-461E-8FA0-72984BA09804}" type="datetimeFigureOut">
              <a:rPr lang="en-GB" smtClean="0"/>
              <a:t>16/09/2019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A8F77-719C-45D0-AF50-7023F4A5A465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Rectangle 18"/>
          <p:cNvSpPr/>
          <p:nvPr/>
        </p:nvSpPr>
        <p:spPr>
          <a:xfrm>
            <a:off x="0" y="5949280"/>
            <a:ext cx="9144000" cy="936104"/>
          </a:xfrm>
          <a:prstGeom prst="rect">
            <a:avLst/>
          </a:prstGeom>
          <a:gradFill flip="none" rotWithShape="1">
            <a:gsLst>
              <a:gs pos="0">
                <a:srgbClr val="005EB8"/>
              </a:gs>
              <a:gs pos="22000">
                <a:srgbClr val="004AB8"/>
              </a:gs>
              <a:gs pos="100000">
                <a:srgbClr val="41B6E6"/>
              </a:gs>
            </a:gsLst>
            <a:path path="circle">
              <a:fillToRect l="100000" t="100000"/>
            </a:path>
            <a:tileRect r="-100000" b="-100000"/>
          </a:gradFill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pic>
        <p:nvPicPr>
          <p:cNvPr id="1027" name="Picture 3" descr="\\ims.gov.uk\data\Users\GBBULVD\BULHOME19\EOMara\Data\Desktop\Logos and Icons\Outcomes-White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083202" y="6025469"/>
            <a:ext cx="836361" cy="8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251520" y="6165850"/>
            <a:ext cx="1943993" cy="576263"/>
          </a:xfrm>
          <a:prstGeom prst="rect">
            <a:avLst/>
          </a:prstGeom>
        </p:spPr>
        <p:txBody>
          <a:bodyPr>
            <a:normAutofit/>
          </a:bodyPr>
          <a:lstStyle>
            <a:lvl1pPr marL="109728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Page</a:t>
            </a:r>
            <a:endParaRPr lang="en-GB"/>
          </a:p>
        </p:txBody>
      </p:sp>
      <p:sp>
        <p:nvSpPr>
          <p:cNvPr id="34" name="Text Placeholder 33"/>
          <p:cNvSpPr>
            <a:spLocks noGrp="1"/>
          </p:cNvSpPr>
          <p:nvPr>
            <p:ph type="body" sz="quarter" idx="16" hasCustomPrompt="1"/>
          </p:nvPr>
        </p:nvSpPr>
        <p:spPr>
          <a:xfrm>
            <a:off x="250825" y="1484660"/>
            <a:ext cx="8664575" cy="4392612"/>
          </a:xfrm>
          <a:prstGeom prst="rect">
            <a:avLst/>
          </a:prstGeom>
        </p:spPr>
        <p:txBody>
          <a:bodyPr/>
          <a:lstStyle>
            <a:lvl1pPr>
              <a:buClr>
                <a:srgbClr val="005EB8"/>
              </a:buClr>
              <a:defRPr baseline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005EB8"/>
              </a:buClr>
              <a:defRPr baseline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005EB8"/>
              </a:buClr>
              <a:defRPr baseline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005EB8"/>
              </a:buClr>
              <a:defRPr baseline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005EB8"/>
              </a:buClr>
              <a:defRPr baseline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Text level 1</a:t>
            </a:r>
          </a:p>
          <a:p>
            <a:pPr lvl="1"/>
            <a:r>
              <a:rPr lang="en-US"/>
              <a:t>Text level 2</a:t>
            </a:r>
          </a:p>
          <a:p>
            <a:pPr lvl="2"/>
            <a:r>
              <a:rPr lang="en-US"/>
              <a:t>Text level 3</a:t>
            </a:r>
          </a:p>
          <a:p>
            <a:pPr lvl="3"/>
            <a:r>
              <a:rPr lang="en-US"/>
              <a:t>Text level 4</a:t>
            </a:r>
          </a:p>
          <a:p>
            <a:pPr lvl="4"/>
            <a:r>
              <a:rPr lang="en-US"/>
              <a:t>Text level 5</a:t>
            </a:r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0" y="5949280"/>
            <a:ext cx="9144000" cy="936104"/>
          </a:xfrm>
          <a:prstGeom prst="rect">
            <a:avLst/>
          </a:prstGeom>
          <a:gradFill flip="none" rotWithShape="1">
            <a:gsLst>
              <a:gs pos="0">
                <a:srgbClr val="005EB8"/>
              </a:gs>
              <a:gs pos="22000">
                <a:srgbClr val="004AB8"/>
              </a:gs>
              <a:gs pos="100000">
                <a:srgbClr val="41B6E6"/>
              </a:gs>
            </a:gsLst>
            <a:path path="circle">
              <a:fillToRect l="100000" t="100000"/>
            </a:path>
            <a:tileRect r="-100000" b="-100000"/>
          </a:gradFill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pic>
        <p:nvPicPr>
          <p:cNvPr id="1026" name="Picture 2" descr="\\ims.gov.uk\data\Users\GBBULVD\BULHOME19\EOMara\Data\Desktop\Logos and Icons\East Midlands Clinical Senate RGB Blue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5630" r="6426" b="31074"/>
          <a:stretch/>
        </p:blipFill>
        <p:spPr bwMode="auto">
          <a:xfrm>
            <a:off x="6950548" y="260648"/>
            <a:ext cx="19648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441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C1854063-449F-461E-8FA0-72984BA09804}" type="datetimeFigureOut">
              <a:rPr lang="en-GB" smtClean="0"/>
              <a:t>16/09/2019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D03A8F77-719C-45D0-AF50-7023F4A5A465}" type="slidenum">
              <a:rPr lang="en-GB" smtClean="0"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41" r:id="rId1"/>
    <p:sldLayoutId id="2147484642" r:id="rId2"/>
    <p:sldLayoutId id="2147484643" r:id="rId3"/>
    <p:sldLayoutId id="2147484644" r:id="rId4"/>
    <p:sldLayoutId id="2147484645" r:id="rId5"/>
    <p:sldLayoutId id="2147484646" r:id="rId6"/>
    <p:sldLayoutId id="2147484647" r:id="rId7"/>
    <p:sldLayoutId id="2147484648" r:id="rId8"/>
    <p:sldLayoutId id="2147484649" r:id="rId9"/>
    <p:sldLayoutId id="2147484650" r:id="rId10"/>
    <p:sldLayoutId id="2147484651" r:id="rId11"/>
    <p:sldLayoutId id="2147484652" r:id="rId12"/>
    <p:sldLayoutId id="2147484574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5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-1" y="1196753"/>
            <a:ext cx="8915384" cy="288031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 cap="all" spc="3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cap="none" spc="0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'Winter Planning' in the East Midlands: </a:t>
            </a:r>
          </a:p>
          <a:p>
            <a:r>
              <a:rPr lang="en-US" sz="1800" b="1" cap="none" spc="0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Clinical and Qualitative Review of Current Practice for the East Midlands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251520" y="4797152"/>
            <a:ext cx="8568952" cy="1487016"/>
          </a:xfrm>
          <a:prstGeom prst="rect">
            <a:avLst/>
          </a:prstGeom>
        </p:spPr>
        <p:txBody>
          <a:bodyPr/>
          <a:lstStyle>
            <a:lvl1pPr marL="0" indent="-27432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Font typeface="Wingdings" pitchFamily="2" charset="2"/>
              <a:buChar char="v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Bef>
                <a:spcPts val="0"/>
              </a:spcBef>
              <a:buNone/>
            </a:pPr>
            <a:r>
              <a:rPr lang="en-GB" sz="2000" b="1" dirty="0">
                <a:solidFill>
                  <a:srgbClr val="41B6E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 C Miller 					Dr R Hall</a:t>
            </a:r>
            <a:br>
              <a:rPr lang="en-GB" sz="2000" b="1" dirty="0">
                <a:solidFill>
                  <a:srgbClr val="41B6E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400" b="1" dirty="0">
                <a:solidFill>
                  <a:srgbClr val="41B6E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Consultant Geriatrician, UHL				GP, Roseberry Medical Centre</a:t>
            </a:r>
          </a:p>
          <a:p>
            <a:pPr indent="0" algn="ctr">
              <a:spcBef>
                <a:spcPts val="0"/>
              </a:spcBef>
              <a:buNone/>
            </a:pPr>
            <a:r>
              <a:rPr lang="en-GB" sz="1400" b="1" dirty="0">
                <a:solidFill>
                  <a:srgbClr val="41B6E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East Midlands Clinical Senate, Clinical Fellows</a:t>
            </a:r>
          </a:p>
        </p:txBody>
      </p:sp>
      <p:sp>
        <p:nvSpPr>
          <p:cNvPr id="6" name="Text Placeholder 1"/>
          <p:cNvSpPr>
            <a:spLocks noGrp="1"/>
          </p:cNvSpPr>
          <p:nvPr>
            <p:ph type="body" sz="quarter" idx="15"/>
          </p:nvPr>
        </p:nvSpPr>
        <p:spPr>
          <a:xfrm>
            <a:off x="251520" y="6165850"/>
            <a:ext cx="1943993" cy="576263"/>
          </a:xfrm>
        </p:spPr>
        <p:txBody>
          <a:bodyPr/>
          <a:lstStyle/>
          <a:p>
            <a:r>
              <a:rPr lang="en-GB" dirty="0"/>
              <a:t>Sept 2019</a:t>
            </a:r>
          </a:p>
        </p:txBody>
      </p:sp>
      <p:pic>
        <p:nvPicPr>
          <p:cNvPr id="7" name="Picture 6" descr="Away, Bridge, Web, Railing, Winter, Nature, Woo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9803" y="2132856"/>
            <a:ext cx="4192386" cy="2791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 descr="\\ims.gov.uk\data\Users\GBBULVD\BULHOME19\EOMara\Data\Desktop\Logos and Icons\East Midlands Clinical Senate RGB Blu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5630" r="6426" b="31074"/>
          <a:stretch/>
        </p:blipFill>
        <p:spPr bwMode="auto">
          <a:xfrm>
            <a:off x="7932965" y="260648"/>
            <a:ext cx="982418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3412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2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250825" y="1700808"/>
            <a:ext cx="8664575" cy="3888432"/>
          </a:xfrm>
        </p:spPr>
        <p:txBody>
          <a:bodyPr>
            <a:normAutofit/>
          </a:bodyPr>
          <a:lstStyle/>
          <a:p>
            <a:pPr algn="just"/>
            <a:r>
              <a:rPr lang="en-GB" dirty="0"/>
              <a:t>Unprecedented winter pressures 2017-18</a:t>
            </a:r>
          </a:p>
          <a:p>
            <a:pPr algn="just"/>
            <a:endParaRPr lang="en-GB" dirty="0"/>
          </a:p>
          <a:p>
            <a:pPr algn="just"/>
            <a:r>
              <a:rPr lang="en-GB" dirty="0"/>
              <a:t>NHS England &amp; East Midlands Clinical Senate </a:t>
            </a:r>
          </a:p>
          <a:p>
            <a:pPr lvl="1" algn="just"/>
            <a:endParaRPr lang="en-GB" dirty="0"/>
          </a:p>
          <a:p>
            <a:pPr lvl="1" algn="just"/>
            <a:r>
              <a:rPr lang="en-GB" dirty="0"/>
              <a:t>Independent qualitative clinical review of local experiences </a:t>
            </a:r>
          </a:p>
          <a:p>
            <a:pPr lvl="1" algn="just"/>
            <a:endParaRPr lang="en-GB" dirty="0"/>
          </a:p>
          <a:p>
            <a:pPr lvl="1" algn="just"/>
            <a:r>
              <a:rPr lang="en-GB" dirty="0"/>
              <a:t>Sharing of good clinical practice across the region </a:t>
            </a:r>
          </a:p>
          <a:p>
            <a:pPr lvl="1" algn="just"/>
            <a:endParaRPr lang="en-GB" dirty="0"/>
          </a:p>
          <a:p>
            <a:pPr lvl="1" algn="just"/>
            <a:r>
              <a:rPr lang="en-GB" dirty="0"/>
              <a:t>Understand opportunities to address clinical challenges more collaboratively as a regional healthcare system</a:t>
            </a:r>
          </a:p>
          <a:p>
            <a:pPr indent="0">
              <a:spcBef>
                <a:spcPts val="0"/>
              </a:spcBef>
              <a:buNone/>
            </a:pP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548680"/>
            <a:ext cx="864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  <p:pic>
        <p:nvPicPr>
          <p:cNvPr id="5" name="Picture 2" descr="\\ims.gov.uk\data\Users\GBBULVD\BULHOME19\EOMara\Data\Desktop\Logos and Icons\East Midlands Clinical Senate RGB Blu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5630" r="6426" b="31074"/>
          <a:stretch/>
        </p:blipFill>
        <p:spPr bwMode="auto">
          <a:xfrm>
            <a:off x="6950548" y="260648"/>
            <a:ext cx="19648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0015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3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250825" y="1700808"/>
            <a:ext cx="8664575" cy="3888432"/>
          </a:xfrm>
        </p:spPr>
        <p:txBody>
          <a:bodyPr>
            <a:normAutofit lnSpcReduction="10000"/>
          </a:bodyPr>
          <a:lstStyle/>
          <a:p>
            <a:pPr algn="just"/>
            <a:r>
              <a:rPr lang="en-GB" sz="2000" dirty="0"/>
              <a:t>Literature review (published national guidance)</a:t>
            </a:r>
          </a:p>
          <a:p>
            <a:pPr lvl="1" algn="just"/>
            <a:endParaRPr lang="en-GB" dirty="0"/>
          </a:p>
          <a:p>
            <a:pPr lvl="1" algn="just"/>
            <a:r>
              <a:rPr lang="en-GB" dirty="0"/>
              <a:t>Limited evidence available</a:t>
            </a:r>
          </a:p>
          <a:p>
            <a:pPr lvl="1" algn="just"/>
            <a:endParaRPr lang="en-GB" dirty="0"/>
          </a:p>
          <a:p>
            <a:pPr lvl="1" algn="just"/>
            <a:r>
              <a:rPr lang="en-GB" dirty="0"/>
              <a:t>Focus on: </a:t>
            </a:r>
          </a:p>
          <a:p>
            <a:pPr lvl="2" algn="just"/>
            <a:r>
              <a:rPr lang="en-GB" dirty="0"/>
              <a:t>Flow</a:t>
            </a:r>
          </a:p>
          <a:p>
            <a:pPr lvl="2" algn="just"/>
            <a:r>
              <a:rPr lang="en-GB" dirty="0"/>
              <a:t>Demand </a:t>
            </a:r>
          </a:p>
          <a:p>
            <a:pPr lvl="2" algn="just"/>
            <a:r>
              <a:rPr lang="en-GB" dirty="0"/>
              <a:t>Capacity</a:t>
            </a:r>
          </a:p>
          <a:p>
            <a:pPr lvl="2" algn="just"/>
            <a:endParaRPr lang="en-GB" dirty="0"/>
          </a:p>
          <a:p>
            <a:pPr algn="just"/>
            <a:r>
              <a:rPr lang="en-GB" sz="2000" dirty="0"/>
              <a:t>Questions</a:t>
            </a:r>
            <a:r>
              <a:rPr lang="en-GB" dirty="0"/>
              <a:t>: </a:t>
            </a:r>
          </a:p>
          <a:p>
            <a:pPr lvl="1" algn="just"/>
            <a:r>
              <a:rPr lang="en-GB" dirty="0"/>
              <a:t>Was the national guidance reflective of local clinical experience? </a:t>
            </a:r>
          </a:p>
          <a:p>
            <a:pPr lvl="1" algn="just"/>
            <a:r>
              <a:rPr lang="en-GB" dirty="0"/>
              <a:t>Was there best practice locally that could be shared across the system to improve the experience in the East Midlands during winter pressures?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520" y="548680"/>
            <a:ext cx="864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Issue</a:t>
            </a:r>
          </a:p>
        </p:txBody>
      </p:sp>
      <p:pic>
        <p:nvPicPr>
          <p:cNvPr id="5" name="Picture 2" descr="\\ims.gov.uk\data\Users\GBBULVD\BULHOME19\EOMara\Data\Desktop\Logos and Icons\East Midlands Clinical Senate RGB Blu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5630" r="6426" b="31074"/>
          <a:stretch/>
        </p:blipFill>
        <p:spPr bwMode="auto">
          <a:xfrm>
            <a:off x="6950548" y="260648"/>
            <a:ext cx="19648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1131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\\ims.gov.uk\data\Users\GBBULVD\BULHOME19\EOMara\Data\Desktop\Logos and Icons\East Midlands Clinical Senate RGB Blu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5630" r="6426" b="31074"/>
          <a:stretch/>
        </p:blipFill>
        <p:spPr bwMode="auto">
          <a:xfrm>
            <a:off x="6950548" y="260648"/>
            <a:ext cx="19648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520" y="548680"/>
            <a:ext cx="6192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Literature review results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854772771"/>
              </p:ext>
            </p:extLst>
          </p:nvPr>
        </p:nvGraphicFramePr>
        <p:xfrm>
          <a:off x="1547664" y="1221059"/>
          <a:ext cx="5921845" cy="4605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22969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5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250825" y="1988840"/>
            <a:ext cx="8664575" cy="3888432"/>
          </a:xfrm>
        </p:spPr>
        <p:txBody>
          <a:bodyPr>
            <a:noAutofit/>
          </a:bodyPr>
          <a:lstStyle/>
          <a:p>
            <a:r>
              <a:rPr lang="en-GB" sz="2000" dirty="0"/>
              <a:t>Four site visits </a:t>
            </a:r>
          </a:p>
          <a:p>
            <a:pPr lvl="1"/>
            <a:r>
              <a:rPr lang="en-GB" dirty="0"/>
              <a:t>Structured interviews led by the clinical fellows</a:t>
            </a:r>
          </a:p>
          <a:p>
            <a:pPr lvl="1"/>
            <a:endParaRPr lang="en-GB" sz="1400" dirty="0"/>
          </a:p>
          <a:p>
            <a:r>
              <a:rPr lang="en-GB" sz="2000" dirty="0"/>
              <a:t>One CCG		</a:t>
            </a:r>
            <a:r>
              <a:rPr lang="en-GB" sz="1400" dirty="0"/>
              <a:t>366,000 people / 46 surgeries</a:t>
            </a:r>
            <a:endParaRPr lang="en-GB" sz="2000" dirty="0"/>
          </a:p>
          <a:p>
            <a:r>
              <a:rPr lang="en-GB" sz="2000" dirty="0"/>
              <a:t>Ambulance service	</a:t>
            </a:r>
            <a:r>
              <a:rPr lang="en-GB" sz="1400" dirty="0"/>
              <a:t>4.8m people</a:t>
            </a:r>
            <a:endParaRPr lang="en-GB" sz="2000" dirty="0"/>
          </a:p>
          <a:p>
            <a:r>
              <a:rPr lang="en-GB" sz="2000" dirty="0"/>
              <a:t>DGH			</a:t>
            </a:r>
            <a:r>
              <a:rPr lang="en-GB" sz="1400" dirty="0"/>
              <a:t>347,000 people</a:t>
            </a:r>
            <a:endParaRPr lang="en-GB" sz="2000" dirty="0"/>
          </a:p>
          <a:p>
            <a:r>
              <a:rPr lang="en-GB" sz="2000" dirty="0"/>
              <a:t>Teaching hospital	</a:t>
            </a:r>
            <a:r>
              <a:rPr lang="en-GB" sz="1400" dirty="0"/>
              <a:t>863,000 people</a:t>
            </a:r>
            <a:endParaRPr lang="en-GB" sz="2000" dirty="0"/>
          </a:p>
          <a:p>
            <a:endParaRPr lang="en-GB" sz="1600" dirty="0"/>
          </a:p>
          <a:p>
            <a:pPr indent="0">
              <a:spcBef>
                <a:spcPts val="0"/>
              </a:spcBef>
              <a:buNone/>
            </a:pPr>
            <a:endParaRPr lang="en-GB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548680"/>
            <a:ext cx="6192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Site Visits</a:t>
            </a:r>
          </a:p>
        </p:txBody>
      </p:sp>
      <p:pic>
        <p:nvPicPr>
          <p:cNvPr id="5" name="Picture 2" descr="\\ims.gov.uk\data\Users\GBBULVD\BULHOME19\EOMara\Data\Desktop\Logos and Icons\East Midlands Clinical Senate RGB Blu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5630" r="6426" b="31074"/>
          <a:stretch/>
        </p:blipFill>
        <p:spPr bwMode="auto">
          <a:xfrm>
            <a:off x="6950548" y="260648"/>
            <a:ext cx="19648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6791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520" y="548680"/>
            <a:ext cx="6192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Themes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271801020"/>
              </p:ext>
            </p:extLst>
          </p:nvPr>
        </p:nvGraphicFramePr>
        <p:xfrm>
          <a:off x="251520" y="1628800"/>
          <a:ext cx="8640960" cy="39053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2" descr="\\ims.gov.uk\data\Users\GBBULVD\BULHOME19\EOMara\Data\Desktop\Logos and Icons\East Midlands Clinical Senate RGB Blue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5630" r="6426" b="31074"/>
          <a:stretch/>
        </p:blipFill>
        <p:spPr bwMode="auto">
          <a:xfrm>
            <a:off x="6950548" y="260648"/>
            <a:ext cx="196483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0369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548680"/>
            <a:ext cx="864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Conclusions</a:t>
            </a:r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250825" y="1988840"/>
            <a:ext cx="8664575" cy="3888432"/>
          </a:xfrm>
          <a:prstGeom prst="rect">
            <a:avLst/>
          </a:prstGeom>
        </p:spPr>
        <p:txBody>
          <a:bodyPr>
            <a:noAutofit/>
          </a:bodyPr>
          <a:lstStyle>
            <a:lvl1pPr marL="0" indent="-27432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Font typeface="Wingdings" pitchFamily="2" charset="2"/>
              <a:buChar char="v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Bef>
                <a:spcPts val="0"/>
              </a:spcBef>
              <a:buNone/>
            </a:pPr>
            <a:endParaRPr lang="en-GB" sz="2800" dirty="0">
              <a:solidFill>
                <a:srgbClr val="005E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2"/>
          <p:cNvSpPr txBox="1">
            <a:spLocks/>
          </p:cNvSpPr>
          <p:nvPr/>
        </p:nvSpPr>
        <p:spPr>
          <a:xfrm>
            <a:off x="403225" y="1340768"/>
            <a:ext cx="8664575" cy="4464496"/>
          </a:xfrm>
          <a:prstGeom prst="rect">
            <a:avLst/>
          </a:prstGeom>
        </p:spPr>
        <p:txBody>
          <a:bodyPr>
            <a:noAutofit/>
          </a:bodyPr>
          <a:lstStyle>
            <a:lvl1pPr marL="0" indent="-27432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Font typeface="Wingdings" pitchFamily="2" charset="2"/>
              <a:buChar char="v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r>
              <a:rPr lang="en-US" sz="1600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Despite similar system and operational challenges, clinical solutions are not being shared between commissioners and providers at scale.</a:t>
            </a:r>
          </a:p>
          <a:p>
            <a:pPr marL="171450" indent="-171450"/>
            <a:endParaRPr lang="en-US" sz="500" dirty="0">
              <a:solidFill>
                <a:srgbClr val="005E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/>
            <a:r>
              <a:rPr lang="en-US" sz="1600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collaborative, systems leadership approaches from commissioners during winter 2018-19 resulted in improved outcomes across the system.</a:t>
            </a:r>
          </a:p>
          <a:p>
            <a:pPr marL="171450" indent="-171450"/>
            <a:endParaRPr lang="en-US" sz="500" dirty="0">
              <a:solidFill>
                <a:srgbClr val="005E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/>
            <a:r>
              <a:rPr lang="en-US" sz="1600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ambulance service is uniquely placed as a provider which interacts daily across local systems and with providers. This enables operational and clinical relationships to be developed and there was evidence of how a strategic approach to learning and responding to this insight had enabled better performance and outcomes following the winter of 2017-18.</a:t>
            </a:r>
          </a:p>
          <a:p>
            <a:pPr marL="171450" indent="-171450"/>
            <a:endParaRPr lang="en-US" sz="500" dirty="0">
              <a:solidFill>
                <a:srgbClr val="005E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/>
            <a:r>
              <a:rPr lang="en-US" sz="1600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importance of looking after the workforce and creating the best possible conditions for staff to do their best for patients was highlighted. </a:t>
            </a:r>
          </a:p>
          <a:p>
            <a:pPr indent="0">
              <a:spcBef>
                <a:spcPts val="0"/>
              </a:spcBef>
              <a:buFont typeface="Wingdings" pitchFamily="2" charset="2"/>
              <a:buNone/>
            </a:pPr>
            <a:endParaRPr lang="en-GB" sz="1200" dirty="0">
              <a:solidFill>
                <a:srgbClr val="005E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1"/>
          <p:cNvSpPr txBox="1">
            <a:spLocks/>
          </p:cNvSpPr>
          <p:nvPr/>
        </p:nvSpPr>
        <p:spPr>
          <a:xfrm>
            <a:off x="251520" y="6165850"/>
            <a:ext cx="1943993" cy="576263"/>
          </a:xfrm>
          <a:prstGeom prst="rect">
            <a:avLst/>
          </a:prstGeom>
        </p:spPr>
        <p:txBody>
          <a:bodyPr/>
          <a:lstStyle>
            <a:lvl1pPr marL="0" indent="-27432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Font typeface="Wingdings" pitchFamily="2" charset="2"/>
              <a:buChar char="v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7</a:t>
            </a:r>
          </a:p>
        </p:txBody>
      </p:sp>
    </p:spTree>
    <p:extLst>
      <p:ext uri="{BB962C8B-B14F-4D97-AF65-F5344CB8AC3E}">
        <p14:creationId xmlns:p14="http://schemas.microsoft.com/office/powerpoint/2010/main" val="4144692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548680"/>
            <a:ext cx="864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Recommendations</a:t>
            </a:r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250825" y="1988840"/>
            <a:ext cx="8664575" cy="3888432"/>
          </a:xfrm>
          <a:prstGeom prst="rect">
            <a:avLst/>
          </a:prstGeom>
        </p:spPr>
        <p:txBody>
          <a:bodyPr>
            <a:noAutofit/>
          </a:bodyPr>
          <a:lstStyle>
            <a:lvl1pPr marL="0" indent="-27432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Font typeface="Wingdings" pitchFamily="2" charset="2"/>
              <a:buChar char="v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Bef>
                <a:spcPts val="0"/>
              </a:spcBef>
              <a:buNone/>
            </a:pPr>
            <a:endParaRPr lang="en-GB" sz="2800" dirty="0">
              <a:solidFill>
                <a:srgbClr val="005E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2"/>
          <p:cNvSpPr txBox="1">
            <a:spLocks/>
          </p:cNvSpPr>
          <p:nvPr/>
        </p:nvSpPr>
        <p:spPr>
          <a:xfrm>
            <a:off x="403225" y="1556792"/>
            <a:ext cx="8664575" cy="4248472"/>
          </a:xfrm>
          <a:prstGeom prst="rect">
            <a:avLst/>
          </a:prstGeom>
        </p:spPr>
        <p:txBody>
          <a:bodyPr>
            <a:noAutofit/>
          </a:bodyPr>
          <a:lstStyle>
            <a:lvl1pPr marL="0" indent="-27432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Font typeface="Wingdings" pitchFamily="2" charset="2"/>
              <a:buChar char="v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en-US" sz="1500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part of the conclusion based on this piece of work, the East Midlands Clinical Senate recommend that:</a:t>
            </a:r>
          </a:p>
          <a:p>
            <a:pPr marL="285750" indent="-285750"/>
            <a:r>
              <a:rPr lang="en-US" sz="1500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better sharing of data and practices across the region is facilitated by NHS England and NHS Improvement </a:t>
            </a:r>
          </a:p>
          <a:p>
            <a:pPr marL="285750" indent="-285750"/>
            <a:r>
              <a:rPr lang="en-US" sz="1500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Systems embrace and develop innovative ways of working to blur traditional boundaries and facilitate holistic care</a:t>
            </a:r>
          </a:p>
          <a:p>
            <a:pPr marL="285750" indent="-285750"/>
            <a:r>
              <a:rPr lang="en-US" sz="1500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Commissioners should consider acting more as facilitators (to enable change to occur and issues to be tackled) rather than regulators (seeking assurances on what has already happened)</a:t>
            </a:r>
          </a:p>
          <a:p>
            <a:pPr marL="285750" indent="-285750"/>
            <a:r>
              <a:rPr lang="en-US" sz="1500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Systems build and develop better relationships with the ambulance service to ensure practices are robust and standardised</a:t>
            </a:r>
          </a:p>
          <a:p>
            <a:pPr marL="285750" indent="-285750"/>
            <a:r>
              <a:rPr lang="en-US" sz="1500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Improvements in staff rotas and increased investment in staff (both in terms of staffing numbers and improved skillset of each staff member) are considered by Trusts and supported by CCGs </a:t>
            </a:r>
          </a:p>
        </p:txBody>
      </p:sp>
      <p:sp>
        <p:nvSpPr>
          <p:cNvPr id="5" name="Text Placeholder 1"/>
          <p:cNvSpPr txBox="1">
            <a:spLocks/>
          </p:cNvSpPr>
          <p:nvPr/>
        </p:nvSpPr>
        <p:spPr>
          <a:xfrm>
            <a:off x="251520" y="6165850"/>
            <a:ext cx="1943993" cy="576263"/>
          </a:xfrm>
          <a:prstGeom prst="rect">
            <a:avLst/>
          </a:prstGeom>
        </p:spPr>
        <p:txBody>
          <a:bodyPr/>
          <a:lstStyle>
            <a:lvl1pPr marL="0" indent="-27432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Font typeface="Wingdings" pitchFamily="2" charset="2"/>
              <a:buChar char="v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8</a:t>
            </a:r>
          </a:p>
        </p:txBody>
      </p:sp>
    </p:spTree>
    <p:extLst>
      <p:ext uri="{BB962C8B-B14F-4D97-AF65-F5344CB8AC3E}">
        <p14:creationId xmlns:p14="http://schemas.microsoft.com/office/powerpoint/2010/main" val="26368703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56</TotalTime>
  <Words>492</Words>
  <Application>Microsoft Office PowerPoint</Application>
  <PresentationFormat>On-screen Show (4:3)</PresentationFormat>
  <Paragraphs>91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Garamond</vt:lpstr>
      <vt:lpstr>Wingdings</vt:lpstr>
      <vt:lpstr>Couture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IMS3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 O'Mara</dc:creator>
  <cp:lastModifiedBy>Emma Orrock</cp:lastModifiedBy>
  <cp:revision>11</cp:revision>
  <dcterms:created xsi:type="dcterms:W3CDTF">2018-06-19T13:05:27Z</dcterms:created>
  <dcterms:modified xsi:type="dcterms:W3CDTF">2019-09-16T13:13:58Z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WinDIP File ID">
    <vt:lpwstr>a8736808-06a7-4fc1-a6ed-4d08af927c99</vt:lpwstr>
  </property>
</Properties>
</file>